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58" r:id="rId4"/>
    <p:sldId id="264" r:id="rId5"/>
    <p:sldId id="263" r:id="rId6"/>
    <p:sldId id="273" r:id="rId7"/>
    <p:sldId id="274" r:id="rId8"/>
    <p:sldId id="275" r:id="rId9"/>
    <p:sldId id="260" r:id="rId10"/>
    <p:sldId id="276" r:id="rId11"/>
    <p:sldId id="277" r:id="rId12"/>
    <p:sldId id="278" r:id="rId13"/>
    <p:sldId id="279" r:id="rId14"/>
    <p:sldId id="261" r:id="rId15"/>
    <p:sldId id="267" r:id="rId16"/>
    <p:sldId id="280" r:id="rId17"/>
    <p:sldId id="266" r:id="rId18"/>
    <p:sldId id="269" r:id="rId19"/>
    <p:sldId id="270" r:id="rId20"/>
    <p:sldId id="289" r:id="rId21"/>
    <p:sldId id="290" r:id="rId22"/>
    <p:sldId id="291" r:id="rId23"/>
    <p:sldId id="281" r:id="rId24"/>
    <p:sldId id="282" r:id="rId25"/>
    <p:sldId id="283" r:id="rId26"/>
    <p:sldId id="271" r:id="rId27"/>
    <p:sldId id="284" r:id="rId28"/>
    <p:sldId id="285" r:id="rId29"/>
    <p:sldId id="286" r:id="rId30"/>
    <p:sldId id="292" r:id="rId31"/>
    <p:sldId id="293" r:id="rId32"/>
    <p:sldId id="294" r:id="rId3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88"/>
    <p:restoredTop sz="93996"/>
  </p:normalViewPr>
  <p:slideViewPr>
    <p:cSldViewPr snapToGrid="0" snapToObjects="1">
      <p:cViewPr varScale="1">
        <p:scale>
          <a:sx n="152" d="100"/>
          <a:sy n="152" d="100"/>
        </p:scale>
        <p:origin x="15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6D922F-DD85-4886-BA53-8C959E71AC25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4AD444D-3909-4ABE-85E5-79013D361FC6}">
      <dgm:prSet/>
      <dgm:spPr/>
      <dgm:t>
        <a:bodyPr/>
        <a:lstStyle/>
        <a:p>
          <a:r>
            <a:rPr lang="de-DE" b="0" i="0"/>
            <a:t>Tiefe Venenthrombose</a:t>
          </a:r>
          <a:endParaRPr lang="en-US"/>
        </a:p>
      </dgm:t>
    </dgm:pt>
    <dgm:pt modelId="{059891D0-E2CB-41D0-BE52-028FEEE0BCF6}" type="parTrans" cxnId="{C560E5EB-BBBE-4E62-91A2-AB34EFBC96BC}">
      <dgm:prSet/>
      <dgm:spPr/>
      <dgm:t>
        <a:bodyPr/>
        <a:lstStyle/>
        <a:p>
          <a:endParaRPr lang="en-US"/>
        </a:p>
      </dgm:t>
    </dgm:pt>
    <dgm:pt modelId="{5E4848E5-1573-4E9F-A83D-35A2B475B509}" type="sibTrans" cxnId="{C560E5EB-BBBE-4E62-91A2-AB34EFBC96BC}">
      <dgm:prSet/>
      <dgm:spPr/>
      <dgm:t>
        <a:bodyPr/>
        <a:lstStyle/>
        <a:p>
          <a:endParaRPr lang="en-US"/>
        </a:p>
      </dgm:t>
    </dgm:pt>
    <dgm:pt modelId="{6F372115-D5A8-4784-B4F2-1D766C40D34C}">
      <dgm:prSet/>
      <dgm:spPr/>
      <dgm:t>
        <a:bodyPr/>
        <a:lstStyle/>
        <a:p>
          <a:r>
            <a:rPr lang="de-DE" b="0" i="0"/>
            <a:t>Erysipel</a:t>
          </a:r>
          <a:endParaRPr lang="en-US"/>
        </a:p>
      </dgm:t>
    </dgm:pt>
    <dgm:pt modelId="{B105B35E-E7F1-49DE-BB70-B70D12D19FB7}" type="parTrans" cxnId="{5BB65AF8-98C6-4B69-B973-94921F588BB2}">
      <dgm:prSet/>
      <dgm:spPr/>
      <dgm:t>
        <a:bodyPr/>
        <a:lstStyle/>
        <a:p>
          <a:endParaRPr lang="en-US"/>
        </a:p>
      </dgm:t>
    </dgm:pt>
    <dgm:pt modelId="{D0B654B7-D10A-4A71-880E-FE99E64294B4}" type="sibTrans" cxnId="{5BB65AF8-98C6-4B69-B973-94921F588BB2}">
      <dgm:prSet/>
      <dgm:spPr/>
      <dgm:t>
        <a:bodyPr/>
        <a:lstStyle/>
        <a:p>
          <a:endParaRPr lang="en-US"/>
        </a:p>
      </dgm:t>
    </dgm:pt>
    <dgm:pt modelId="{EFF06E07-C3F5-48AA-8004-E823B0DA4953}">
      <dgm:prSet/>
      <dgm:spPr/>
      <dgm:t>
        <a:bodyPr/>
        <a:lstStyle/>
        <a:p>
          <a:r>
            <a:rPr lang="de-DE" b="0" i="0"/>
            <a:t>Phlegmone</a:t>
          </a:r>
          <a:endParaRPr lang="en-US"/>
        </a:p>
      </dgm:t>
    </dgm:pt>
    <dgm:pt modelId="{00240C08-1460-40DB-AF7F-C0F75462AC04}" type="parTrans" cxnId="{6501804D-C36D-40CA-973C-4F78D91BF6DD}">
      <dgm:prSet/>
      <dgm:spPr/>
      <dgm:t>
        <a:bodyPr/>
        <a:lstStyle/>
        <a:p>
          <a:endParaRPr lang="en-US"/>
        </a:p>
      </dgm:t>
    </dgm:pt>
    <dgm:pt modelId="{200D89DB-AF74-43C7-9CBE-F3B31CB461F7}" type="sibTrans" cxnId="{6501804D-C36D-40CA-973C-4F78D91BF6DD}">
      <dgm:prSet/>
      <dgm:spPr/>
      <dgm:t>
        <a:bodyPr/>
        <a:lstStyle/>
        <a:p>
          <a:endParaRPr lang="en-US"/>
        </a:p>
      </dgm:t>
    </dgm:pt>
    <dgm:pt modelId="{313DC44E-ACDE-4426-8E89-AB2B5DC1C963}">
      <dgm:prSet/>
      <dgm:spPr/>
      <dgm:t>
        <a:bodyPr/>
        <a:lstStyle/>
        <a:p>
          <a:r>
            <a:rPr lang="de-DE" b="0" i="0"/>
            <a:t>Ruptur einer Baker-Zyste</a:t>
          </a:r>
          <a:endParaRPr lang="en-US"/>
        </a:p>
      </dgm:t>
    </dgm:pt>
    <dgm:pt modelId="{24E8584D-BE2B-4CCF-B47D-F9739D426CFA}" type="parTrans" cxnId="{A5A317D5-BC25-4800-A943-59730C66481E}">
      <dgm:prSet/>
      <dgm:spPr/>
      <dgm:t>
        <a:bodyPr/>
        <a:lstStyle/>
        <a:p>
          <a:endParaRPr lang="en-US"/>
        </a:p>
      </dgm:t>
    </dgm:pt>
    <dgm:pt modelId="{543E8DA8-E158-41A9-AE92-6F130D2F00C2}" type="sibTrans" cxnId="{A5A317D5-BC25-4800-A943-59730C66481E}">
      <dgm:prSet/>
      <dgm:spPr/>
      <dgm:t>
        <a:bodyPr/>
        <a:lstStyle/>
        <a:p>
          <a:endParaRPr lang="en-US"/>
        </a:p>
      </dgm:t>
    </dgm:pt>
    <dgm:pt modelId="{D621DEF4-4D38-46C6-BCE1-8BEF0AB2CC28}">
      <dgm:prSet/>
      <dgm:spPr/>
      <dgm:t>
        <a:bodyPr/>
        <a:lstStyle/>
        <a:p>
          <a:r>
            <a:rPr lang="de-DE" b="0" i="0"/>
            <a:t>Trauma</a:t>
          </a:r>
          <a:endParaRPr lang="en-US"/>
        </a:p>
      </dgm:t>
    </dgm:pt>
    <dgm:pt modelId="{C6957D50-B60B-4D3F-9A19-7DD2D48693F8}" type="parTrans" cxnId="{87C39D5C-A2C4-4C32-A40E-50AC7CA9711F}">
      <dgm:prSet/>
      <dgm:spPr/>
      <dgm:t>
        <a:bodyPr/>
        <a:lstStyle/>
        <a:p>
          <a:endParaRPr lang="en-US"/>
        </a:p>
      </dgm:t>
    </dgm:pt>
    <dgm:pt modelId="{2CAB9D9C-08DC-4E68-8A12-1D242B3616E2}" type="sibTrans" cxnId="{87C39D5C-A2C4-4C32-A40E-50AC7CA9711F}">
      <dgm:prSet/>
      <dgm:spPr/>
      <dgm:t>
        <a:bodyPr/>
        <a:lstStyle/>
        <a:p>
          <a:endParaRPr lang="en-US"/>
        </a:p>
      </dgm:t>
    </dgm:pt>
    <dgm:pt modelId="{CFDCD824-2777-3D4B-93CF-A27AD3133D62}" type="pres">
      <dgm:prSet presAssocID="{E86D922F-DD85-4886-BA53-8C959E71AC25}" presName="vert0" presStyleCnt="0">
        <dgm:presLayoutVars>
          <dgm:dir/>
          <dgm:animOne val="branch"/>
          <dgm:animLvl val="lvl"/>
        </dgm:presLayoutVars>
      </dgm:prSet>
      <dgm:spPr/>
    </dgm:pt>
    <dgm:pt modelId="{2E0B9FBA-4ED5-C44A-8008-229B145A3E9F}" type="pres">
      <dgm:prSet presAssocID="{34AD444D-3909-4ABE-85E5-79013D361FC6}" presName="thickLine" presStyleLbl="alignNode1" presStyleIdx="0" presStyleCnt="5"/>
      <dgm:spPr/>
    </dgm:pt>
    <dgm:pt modelId="{21AC0DE1-AD18-8F4D-8F72-05C7590D668B}" type="pres">
      <dgm:prSet presAssocID="{34AD444D-3909-4ABE-85E5-79013D361FC6}" presName="horz1" presStyleCnt="0"/>
      <dgm:spPr/>
    </dgm:pt>
    <dgm:pt modelId="{689A9DE9-73C0-8D4E-822D-24D537224A90}" type="pres">
      <dgm:prSet presAssocID="{34AD444D-3909-4ABE-85E5-79013D361FC6}" presName="tx1" presStyleLbl="revTx" presStyleIdx="0" presStyleCnt="5"/>
      <dgm:spPr/>
    </dgm:pt>
    <dgm:pt modelId="{E6297CC0-8AE6-6245-8404-25500A1D7065}" type="pres">
      <dgm:prSet presAssocID="{34AD444D-3909-4ABE-85E5-79013D361FC6}" presName="vert1" presStyleCnt="0"/>
      <dgm:spPr/>
    </dgm:pt>
    <dgm:pt modelId="{544076CA-7FAB-4448-9CDF-FEF0F416B057}" type="pres">
      <dgm:prSet presAssocID="{6F372115-D5A8-4784-B4F2-1D766C40D34C}" presName="thickLine" presStyleLbl="alignNode1" presStyleIdx="1" presStyleCnt="5"/>
      <dgm:spPr/>
    </dgm:pt>
    <dgm:pt modelId="{96304DEC-8041-474D-8762-722FC0A2D971}" type="pres">
      <dgm:prSet presAssocID="{6F372115-D5A8-4784-B4F2-1D766C40D34C}" presName="horz1" presStyleCnt="0"/>
      <dgm:spPr/>
    </dgm:pt>
    <dgm:pt modelId="{04487E43-EFAD-3E49-9DC2-E3080C62496D}" type="pres">
      <dgm:prSet presAssocID="{6F372115-D5A8-4784-B4F2-1D766C40D34C}" presName="tx1" presStyleLbl="revTx" presStyleIdx="1" presStyleCnt="5"/>
      <dgm:spPr/>
    </dgm:pt>
    <dgm:pt modelId="{209466D0-427E-CD4A-93BD-F9B11119AF01}" type="pres">
      <dgm:prSet presAssocID="{6F372115-D5A8-4784-B4F2-1D766C40D34C}" presName="vert1" presStyleCnt="0"/>
      <dgm:spPr/>
    </dgm:pt>
    <dgm:pt modelId="{C79186F4-19BA-4049-8179-EFB5962FC934}" type="pres">
      <dgm:prSet presAssocID="{EFF06E07-C3F5-48AA-8004-E823B0DA4953}" presName="thickLine" presStyleLbl="alignNode1" presStyleIdx="2" presStyleCnt="5"/>
      <dgm:spPr/>
    </dgm:pt>
    <dgm:pt modelId="{32D63AC3-5B3E-8A4C-94E7-FF59554E0EBA}" type="pres">
      <dgm:prSet presAssocID="{EFF06E07-C3F5-48AA-8004-E823B0DA4953}" presName="horz1" presStyleCnt="0"/>
      <dgm:spPr/>
    </dgm:pt>
    <dgm:pt modelId="{4B3A4ED7-4449-DA4E-A81A-15BE18A3FFB7}" type="pres">
      <dgm:prSet presAssocID="{EFF06E07-C3F5-48AA-8004-E823B0DA4953}" presName="tx1" presStyleLbl="revTx" presStyleIdx="2" presStyleCnt="5"/>
      <dgm:spPr/>
    </dgm:pt>
    <dgm:pt modelId="{CA2C9AB6-06D8-F944-B12E-31711FFD8F73}" type="pres">
      <dgm:prSet presAssocID="{EFF06E07-C3F5-48AA-8004-E823B0DA4953}" presName="vert1" presStyleCnt="0"/>
      <dgm:spPr/>
    </dgm:pt>
    <dgm:pt modelId="{9E02042C-051A-1942-ABA3-5A95AA6CC018}" type="pres">
      <dgm:prSet presAssocID="{313DC44E-ACDE-4426-8E89-AB2B5DC1C963}" presName="thickLine" presStyleLbl="alignNode1" presStyleIdx="3" presStyleCnt="5"/>
      <dgm:spPr/>
    </dgm:pt>
    <dgm:pt modelId="{C69A885B-F722-D148-AD05-38FBCA452DE8}" type="pres">
      <dgm:prSet presAssocID="{313DC44E-ACDE-4426-8E89-AB2B5DC1C963}" presName="horz1" presStyleCnt="0"/>
      <dgm:spPr/>
    </dgm:pt>
    <dgm:pt modelId="{42617E06-EA28-D044-9728-34E224289823}" type="pres">
      <dgm:prSet presAssocID="{313DC44E-ACDE-4426-8E89-AB2B5DC1C963}" presName="tx1" presStyleLbl="revTx" presStyleIdx="3" presStyleCnt="5"/>
      <dgm:spPr/>
    </dgm:pt>
    <dgm:pt modelId="{E30C9BF6-E4AD-6045-9746-AFD5800FB955}" type="pres">
      <dgm:prSet presAssocID="{313DC44E-ACDE-4426-8E89-AB2B5DC1C963}" presName="vert1" presStyleCnt="0"/>
      <dgm:spPr/>
    </dgm:pt>
    <dgm:pt modelId="{A4F836E2-DDA2-444F-B072-BE6D58F08159}" type="pres">
      <dgm:prSet presAssocID="{D621DEF4-4D38-46C6-BCE1-8BEF0AB2CC28}" presName="thickLine" presStyleLbl="alignNode1" presStyleIdx="4" presStyleCnt="5"/>
      <dgm:spPr/>
    </dgm:pt>
    <dgm:pt modelId="{0B824EB8-7F83-FD4E-8332-BEC3B522B4DE}" type="pres">
      <dgm:prSet presAssocID="{D621DEF4-4D38-46C6-BCE1-8BEF0AB2CC28}" presName="horz1" presStyleCnt="0"/>
      <dgm:spPr/>
    </dgm:pt>
    <dgm:pt modelId="{4E6C5A1E-AF2E-8C41-8435-3407FA36C926}" type="pres">
      <dgm:prSet presAssocID="{D621DEF4-4D38-46C6-BCE1-8BEF0AB2CC28}" presName="tx1" presStyleLbl="revTx" presStyleIdx="4" presStyleCnt="5"/>
      <dgm:spPr/>
    </dgm:pt>
    <dgm:pt modelId="{BB2179BD-434E-8E44-9F97-F77BC06F235E}" type="pres">
      <dgm:prSet presAssocID="{D621DEF4-4D38-46C6-BCE1-8BEF0AB2CC28}" presName="vert1" presStyleCnt="0"/>
      <dgm:spPr/>
    </dgm:pt>
  </dgm:ptLst>
  <dgm:cxnLst>
    <dgm:cxn modelId="{A4DFA740-A411-D745-AEB6-1C514C6F05B8}" type="presOf" srcId="{34AD444D-3909-4ABE-85E5-79013D361FC6}" destId="{689A9DE9-73C0-8D4E-822D-24D537224A90}" srcOrd="0" destOrd="0" presId="urn:microsoft.com/office/officeart/2008/layout/LinedList"/>
    <dgm:cxn modelId="{87C39D5C-A2C4-4C32-A40E-50AC7CA9711F}" srcId="{E86D922F-DD85-4886-BA53-8C959E71AC25}" destId="{D621DEF4-4D38-46C6-BCE1-8BEF0AB2CC28}" srcOrd="4" destOrd="0" parTransId="{C6957D50-B60B-4D3F-9A19-7DD2D48693F8}" sibTransId="{2CAB9D9C-08DC-4E68-8A12-1D242B3616E2}"/>
    <dgm:cxn modelId="{F226014A-0EF8-3344-990D-C13E33BF7A28}" type="presOf" srcId="{313DC44E-ACDE-4426-8E89-AB2B5DC1C963}" destId="{42617E06-EA28-D044-9728-34E224289823}" srcOrd="0" destOrd="0" presId="urn:microsoft.com/office/officeart/2008/layout/LinedList"/>
    <dgm:cxn modelId="{6501804D-C36D-40CA-973C-4F78D91BF6DD}" srcId="{E86D922F-DD85-4886-BA53-8C959E71AC25}" destId="{EFF06E07-C3F5-48AA-8004-E823B0DA4953}" srcOrd="2" destOrd="0" parTransId="{00240C08-1460-40DB-AF7F-C0F75462AC04}" sibTransId="{200D89DB-AF74-43C7-9CBE-F3B31CB461F7}"/>
    <dgm:cxn modelId="{C5114556-277D-5840-9D95-4CF037688FA3}" type="presOf" srcId="{D621DEF4-4D38-46C6-BCE1-8BEF0AB2CC28}" destId="{4E6C5A1E-AF2E-8C41-8435-3407FA36C926}" srcOrd="0" destOrd="0" presId="urn:microsoft.com/office/officeart/2008/layout/LinedList"/>
    <dgm:cxn modelId="{A665198E-A85D-AA47-A91A-400C0C0CD562}" type="presOf" srcId="{6F372115-D5A8-4784-B4F2-1D766C40D34C}" destId="{04487E43-EFAD-3E49-9DC2-E3080C62496D}" srcOrd="0" destOrd="0" presId="urn:microsoft.com/office/officeart/2008/layout/LinedList"/>
    <dgm:cxn modelId="{A5A317D5-BC25-4800-A943-59730C66481E}" srcId="{E86D922F-DD85-4886-BA53-8C959E71AC25}" destId="{313DC44E-ACDE-4426-8E89-AB2B5DC1C963}" srcOrd="3" destOrd="0" parTransId="{24E8584D-BE2B-4CCF-B47D-F9739D426CFA}" sibTransId="{543E8DA8-E158-41A9-AE92-6F130D2F00C2}"/>
    <dgm:cxn modelId="{C560E5EB-BBBE-4E62-91A2-AB34EFBC96BC}" srcId="{E86D922F-DD85-4886-BA53-8C959E71AC25}" destId="{34AD444D-3909-4ABE-85E5-79013D361FC6}" srcOrd="0" destOrd="0" parTransId="{059891D0-E2CB-41D0-BE52-028FEEE0BCF6}" sibTransId="{5E4848E5-1573-4E9F-A83D-35A2B475B509}"/>
    <dgm:cxn modelId="{0ADF48F0-E65B-774C-97E2-A7EA25F7F2F8}" type="presOf" srcId="{EFF06E07-C3F5-48AA-8004-E823B0DA4953}" destId="{4B3A4ED7-4449-DA4E-A81A-15BE18A3FFB7}" srcOrd="0" destOrd="0" presId="urn:microsoft.com/office/officeart/2008/layout/LinedList"/>
    <dgm:cxn modelId="{02E7ADF7-74C3-6647-B339-1E58EF61C001}" type="presOf" srcId="{E86D922F-DD85-4886-BA53-8C959E71AC25}" destId="{CFDCD824-2777-3D4B-93CF-A27AD3133D62}" srcOrd="0" destOrd="0" presId="urn:microsoft.com/office/officeart/2008/layout/LinedList"/>
    <dgm:cxn modelId="{5BB65AF8-98C6-4B69-B973-94921F588BB2}" srcId="{E86D922F-DD85-4886-BA53-8C959E71AC25}" destId="{6F372115-D5A8-4784-B4F2-1D766C40D34C}" srcOrd="1" destOrd="0" parTransId="{B105B35E-E7F1-49DE-BB70-B70D12D19FB7}" sibTransId="{D0B654B7-D10A-4A71-880E-FE99E64294B4}"/>
    <dgm:cxn modelId="{E3F025C7-156B-EB42-B816-9DE26A41EF90}" type="presParOf" srcId="{CFDCD824-2777-3D4B-93CF-A27AD3133D62}" destId="{2E0B9FBA-4ED5-C44A-8008-229B145A3E9F}" srcOrd="0" destOrd="0" presId="urn:microsoft.com/office/officeart/2008/layout/LinedList"/>
    <dgm:cxn modelId="{9CC8922E-1AD5-5C40-8F34-1F3EA360E059}" type="presParOf" srcId="{CFDCD824-2777-3D4B-93CF-A27AD3133D62}" destId="{21AC0DE1-AD18-8F4D-8F72-05C7590D668B}" srcOrd="1" destOrd="0" presId="urn:microsoft.com/office/officeart/2008/layout/LinedList"/>
    <dgm:cxn modelId="{EAB6D59D-B775-EE4A-A83B-EB5BDD0922D1}" type="presParOf" srcId="{21AC0DE1-AD18-8F4D-8F72-05C7590D668B}" destId="{689A9DE9-73C0-8D4E-822D-24D537224A90}" srcOrd="0" destOrd="0" presId="urn:microsoft.com/office/officeart/2008/layout/LinedList"/>
    <dgm:cxn modelId="{78C5728F-BAE7-C548-8670-FC2C3DE155A3}" type="presParOf" srcId="{21AC0DE1-AD18-8F4D-8F72-05C7590D668B}" destId="{E6297CC0-8AE6-6245-8404-25500A1D7065}" srcOrd="1" destOrd="0" presId="urn:microsoft.com/office/officeart/2008/layout/LinedList"/>
    <dgm:cxn modelId="{93C93781-11E6-B640-B684-601A74A67043}" type="presParOf" srcId="{CFDCD824-2777-3D4B-93CF-A27AD3133D62}" destId="{544076CA-7FAB-4448-9CDF-FEF0F416B057}" srcOrd="2" destOrd="0" presId="urn:microsoft.com/office/officeart/2008/layout/LinedList"/>
    <dgm:cxn modelId="{B9B642EB-FD47-6343-88FB-F24E95847F87}" type="presParOf" srcId="{CFDCD824-2777-3D4B-93CF-A27AD3133D62}" destId="{96304DEC-8041-474D-8762-722FC0A2D971}" srcOrd="3" destOrd="0" presId="urn:microsoft.com/office/officeart/2008/layout/LinedList"/>
    <dgm:cxn modelId="{68286C2D-D86F-CA46-9943-963A890DED71}" type="presParOf" srcId="{96304DEC-8041-474D-8762-722FC0A2D971}" destId="{04487E43-EFAD-3E49-9DC2-E3080C62496D}" srcOrd="0" destOrd="0" presId="urn:microsoft.com/office/officeart/2008/layout/LinedList"/>
    <dgm:cxn modelId="{455B528F-7BC5-554B-ACCF-FB9C19C2E073}" type="presParOf" srcId="{96304DEC-8041-474D-8762-722FC0A2D971}" destId="{209466D0-427E-CD4A-93BD-F9B11119AF01}" srcOrd="1" destOrd="0" presId="urn:microsoft.com/office/officeart/2008/layout/LinedList"/>
    <dgm:cxn modelId="{5D830B97-67E9-F54E-8A4F-9F9F13B9716C}" type="presParOf" srcId="{CFDCD824-2777-3D4B-93CF-A27AD3133D62}" destId="{C79186F4-19BA-4049-8179-EFB5962FC934}" srcOrd="4" destOrd="0" presId="urn:microsoft.com/office/officeart/2008/layout/LinedList"/>
    <dgm:cxn modelId="{B0C819AB-D8D2-4D40-AF9A-0568CF97BCC5}" type="presParOf" srcId="{CFDCD824-2777-3D4B-93CF-A27AD3133D62}" destId="{32D63AC3-5B3E-8A4C-94E7-FF59554E0EBA}" srcOrd="5" destOrd="0" presId="urn:microsoft.com/office/officeart/2008/layout/LinedList"/>
    <dgm:cxn modelId="{CB6ED9C3-CF92-F240-9B1E-C248D82D36A3}" type="presParOf" srcId="{32D63AC3-5B3E-8A4C-94E7-FF59554E0EBA}" destId="{4B3A4ED7-4449-DA4E-A81A-15BE18A3FFB7}" srcOrd="0" destOrd="0" presId="urn:microsoft.com/office/officeart/2008/layout/LinedList"/>
    <dgm:cxn modelId="{E4853A66-983C-D240-8345-1AA1B1F6AB2D}" type="presParOf" srcId="{32D63AC3-5B3E-8A4C-94E7-FF59554E0EBA}" destId="{CA2C9AB6-06D8-F944-B12E-31711FFD8F73}" srcOrd="1" destOrd="0" presId="urn:microsoft.com/office/officeart/2008/layout/LinedList"/>
    <dgm:cxn modelId="{AACA9F81-958F-5F44-9454-111791B820DA}" type="presParOf" srcId="{CFDCD824-2777-3D4B-93CF-A27AD3133D62}" destId="{9E02042C-051A-1942-ABA3-5A95AA6CC018}" srcOrd="6" destOrd="0" presId="urn:microsoft.com/office/officeart/2008/layout/LinedList"/>
    <dgm:cxn modelId="{2A180FDD-DB32-0C4B-AA8C-2D39AB8688CF}" type="presParOf" srcId="{CFDCD824-2777-3D4B-93CF-A27AD3133D62}" destId="{C69A885B-F722-D148-AD05-38FBCA452DE8}" srcOrd="7" destOrd="0" presId="urn:microsoft.com/office/officeart/2008/layout/LinedList"/>
    <dgm:cxn modelId="{5F01A350-0B19-6E42-A977-EE77F8294DF6}" type="presParOf" srcId="{C69A885B-F722-D148-AD05-38FBCA452DE8}" destId="{42617E06-EA28-D044-9728-34E224289823}" srcOrd="0" destOrd="0" presId="urn:microsoft.com/office/officeart/2008/layout/LinedList"/>
    <dgm:cxn modelId="{0D246DCA-CCAE-2944-8895-747EEE860BB3}" type="presParOf" srcId="{C69A885B-F722-D148-AD05-38FBCA452DE8}" destId="{E30C9BF6-E4AD-6045-9746-AFD5800FB955}" srcOrd="1" destOrd="0" presId="urn:microsoft.com/office/officeart/2008/layout/LinedList"/>
    <dgm:cxn modelId="{0F64D6E5-2AFD-854B-8528-EB0F1E1C5907}" type="presParOf" srcId="{CFDCD824-2777-3D4B-93CF-A27AD3133D62}" destId="{A4F836E2-DDA2-444F-B072-BE6D58F08159}" srcOrd="8" destOrd="0" presId="urn:microsoft.com/office/officeart/2008/layout/LinedList"/>
    <dgm:cxn modelId="{1C51395D-C3C3-6340-84B0-EFF3A48E4631}" type="presParOf" srcId="{CFDCD824-2777-3D4B-93CF-A27AD3133D62}" destId="{0B824EB8-7F83-FD4E-8332-BEC3B522B4DE}" srcOrd="9" destOrd="0" presId="urn:microsoft.com/office/officeart/2008/layout/LinedList"/>
    <dgm:cxn modelId="{DF2EF0B9-8BDB-A046-A9C2-2777CC93A677}" type="presParOf" srcId="{0B824EB8-7F83-FD4E-8332-BEC3B522B4DE}" destId="{4E6C5A1E-AF2E-8C41-8435-3407FA36C926}" srcOrd="0" destOrd="0" presId="urn:microsoft.com/office/officeart/2008/layout/LinedList"/>
    <dgm:cxn modelId="{0285B707-F7EC-0548-B958-728C26C54ACB}" type="presParOf" srcId="{0B824EB8-7F83-FD4E-8332-BEC3B522B4DE}" destId="{BB2179BD-434E-8E44-9F97-F77BC06F235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B405D9-6A63-47D2-BF69-0EACB38C2D00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6583B6E3-8DD0-4B1F-9D1B-38DEE3F4729A}">
      <dgm:prSet/>
      <dgm:spPr/>
      <dgm:t>
        <a:bodyPr/>
        <a:lstStyle/>
        <a:p>
          <a:r>
            <a:rPr lang="de-DE" b="0" i="0"/>
            <a:t>Akute einseitige Schwellung + Schmerz</a:t>
          </a:r>
          <a:endParaRPr lang="en-US"/>
        </a:p>
      </dgm:t>
    </dgm:pt>
    <dgm:pt modelId="{78C2AE34-B528-4F2F-B595-AFD913BF7B74}" type="parTrans" cxnId="{A1B5700C-7280-4A25-9A53-84AB70C3EF62}">
      <dgm:prSet/>
      <dgm:spPr/>
      <dgm:t>
        <a:bodyPr/>
        <a:lstStyle/>
        <a:p>
          <a:endParaRPr lang="en-US"/>
        </a:p>
      </dgm:t>
    </dgm:pt>
    <dgm:pt modelId="{D8D19EE1-8248-4787-A521-C6DC516FCEB9}" type="sibTrans" cxnId="{A1B5700C-7280-4A25-9A53-84AB70C3EF62}">
      <dgm:prSet/>
      <dgm:spPr/>
      <dgm:t>
        <a:bodyPr/>
        <a:lstStyle/>
        <a:p>
          <a:endParaRPr lang="en-US"/>
        </a:p>
      </dgm:t>
    </dgm:pt>
    <dgm:pt modelId="{CCA71550-E301-4F69-A64E-75C72A163876}">
      <dgm:prSet/>
      <dgm:spPr/>
      <dgm:t>
        <a:bodyPr/>
        <a:lstStyle/>
        <a:p>
          <a:r>
            <a:rPr lang="de-DE" b="0" i="0"/>
            <a:t>Dyspnoe + Beinschwellung</a:t>
          </a:r>
          <a:endParaRPr lang="en-US"/>
        </a:p>
      </dgm:t>
    </dgm:pt>
    <dgm:pt modelId="{910E0E6C-1122-47BC-AD65-4A94E0F417DB}" type="parTrans" cxnId="{DDB566D8-BDA2-4B19-8E4E-A53581EC7CF8}">
      <dgm:prSet/>
      <dgm:spPr/>
      <dgm:t>
        <a:bodyPr/>
        <a:lstStyle/>
        <a:p>
          <a:endParaRPr lang="en-US"/>
        </a:p>
      </dgm:t>
    </dgm:pt>
    <dgm:pt modelId="{375F0420-2C32-4DA4-981E-C8A12D5AEE9B}" type="sibTrans" cxnId="{DDB566D8-BDA2-4B19-8E4E-A53581EC7CF8}">
      <dgm:prSet/>
      <dgm:spPr/>
      <dgm:t>
        <a:bodyPr/>
        <a:lstStyle/>
        <a:p>
          <a:endParaRPr lang="en-US"/>
        </a:p>
      </dgm:t>
    </dgm:pt>
    <dgm:pt modelId="{EAE4F282-4ED1-4822-A9B4-4EE607FC01DF}">
      <dgm:prSet/>
      <dgm:spPr/>
      <dgm:t>
        <a:bodyPr/>
        <a:lstStyle/>
        <a:p>
          <a:r>
            <a:rPr lang="de-DE" b="0" i="0"/>
            <a:t>Fieber + Rötung</a:t>
          </a:r>
          <a:endParaRPr lang="en-US"/>
        </a:p>
      </dgm:t>
    </dgm:pt>
    <dgm:pt modelId="{5B6B3FE3-D112-487D-9177-7F3162D0F7BA}" type="parTrans" cxnId="{30B21DF6-8E48-4F88-B46D-CD77098E3CBE}">
      <dgm:prSet/>
      <dgm:spPr/>
      <dgm:t>
        <a:bodyPr/>
        <a:lstStyle/>
        <a:p>
          <a:endParaRPr lang="en-US"/>
        </a:p>
      </dgm:t>
    </dgm:pt>
    <dgm:pt modelId="{E5C722D2-9C32-4102-AC3C-CDA3059256A9}" type="sibTrans" cxnId="{30B21DF6-8E48-4F88-B46D-CD77098E3CBE}">
      <dgm:prSet/>
      <dgm:spPr/>
      <dgm:t>
        <a:bodyPr/>
        <a:lstStyle/>
        <a:p>
          <a:endParaRPr lang="en-US"/>
        </a:p>
      </dgm:t>
    </dgm:pt>
    <dgm:pt modelId="{C8B43C4D-18D2-2045-B84A-E97AE5D633C9}" type="pres">
      <dgm:prSet presAssocID="{44B405D9-6A63-47D2-BF69-0EACB38C2D00}" presName="vert0" presStyleCnt="0">
        <dgm:presLayoutVars>
          <dgm:dir/>
          <dgm:animOne val="branch"/>
          <dgm:animLvl val="lvl"/>
        </dgm:presLayoutVars>
      </dgm:prSet>
      <dgm:spPr/>
    </dgm:pt>
    <dgm:pt modelId="{E14FDE81-2F54-9942-9845-A5355F2DC935}" type="pres">
      <dgm:prSet presAssocID="{6583B6E3-8DD0-4B1F-9D1B-38DEE3F4729A}" presName="thickLine" presStyleLbl="alignNode1" presStyleIdx="0" presStyleCnt="3"/>
      <dgm:spPr/>
    </dgm:pt>
    <dgm:pt modelId="{912CA2FA-579F-B34B-8677-9B5725B13A5C}" type="pres">
      <dgm:prSet presAssocID="{6583B6E3-8DD0-4B1F-9D1B-38DEE3F4729A}" presName="horz1" presStyleCnt="0"/>
      <dgm:spPr/>
    </dgm:pt>
    <dgm:pt modelId="{5CB814E3-2679-E34B-8709-A9426A7C3001}" type="pres">
      <dgm:prSet presAssocID="{6583B6E3-8DD0-4B1F-9D1B-38DEE3F4729A}" presName="tx1" presStyleLbl="revTx" presStyleIdx="0" presStyleCnt="3"/>
      <dgm:spPr/>
    </dgm:pt>
    <dgm:pt modelId="{933E2C99-10D9-DE45-9DEE-7D31CDFB8808}" type="pres">
      <dgm:prSet presAssocID="{6583B6E3-8DD0-4B1F-9D1B-38DEE3F4729A}" presName="vert1" presStyleCnt="0"/>
      <dgm:spPr/>
    </dgm:pt>
    <dgm:pt modelId="{D4C66FAE-00B3-BC42-AE5E-447552813699}" type="pres">
      <dgm:prSet presAssocID="{CCA71550-E301-4F69-A64E-75C72A163876}" presName="thickLine" presStyleLbl="alignNode1" presStyleIdx="1" presStyleCnt="3"/>
      <dgm:spPr/>
    </dgm:pt>
    <dgm:pt modelId="{C3EC0C53-4957-C642-9AF9-CBE622F73CAF}" type="pres">
      <dgm:prSet presAssocID="{CCA71550-E301-4F69-A64E-75C72A163876}" presName="horz1" presStyleCnt="0"/>
      <dgm:spPr/>
    </dgm:pt>
    <dgm:pt modelId="{FC0B486C-C305-4E4C-AE09-185970761D06}" type="pres">
      <dgm:prSet presAssocID="{CCA71550-E301-4F69-A64E-75C72A163876}" presName="tx1" presStyleLbl="revTx" presStyleIdx="1" presStyleCnt="3"/>
      <dgm:spPr/>
    </dgm:pt>
    <dgm:pt modelId="{A9DD61D4-2259-4949-BF8B-04E59BA4D980}" type="pres">
      <dgm:prSet presAssocID="{CCA71550-E301-4F69-A64E-75C72A163876}" presName="vert1" presStyleCnt="0"/>
      <dgm:spPr/>
    </dgm:pt>
    <dgm:pt modelId="{F8AC296F-2BF1-EA43-8A4E-6A6F4C7418B6}" type="pres">
      <dgm:prSet presAssocID="{EAE4F282-4ED1-4822-A9B4-4EE607FC01DF}" presName="thickLine" presStyleLbl="alignNode1" presStyleIdx="2" presStyleCnt="3"/>
      <dgm:spPr/>
    </dgm:pt>
    <dgm:pt modelId="{3FA83320-79E5-AD43-8005-CE8B8E805E36}" type="pres">
      <dgm:prSet presAssocID="{EAE4F282-4ED1-4822-A9B4-4EE607FC01DF}" presName="horz1" presStyleCnt="0"/>
      <dgm:spPr/>
    </dgm:pt>
    <dgm:pt modelId="{FD208787-0621-D64A-A5EA-7606B838634C}" type="pres">
      <dgm:prSet presAssocID="{EAE4F282-4ED1-4822-A9B4-4EE607FC01DF}" presName="tx1" presStyleLbl="revTx" presStyleIdx="2" presStyleCnt="3"/>
      <dgm:spPr/>
    </dgm:pt>
    <dgm:pt modelId="{B734847B-F6E6-3147-A71F-D35E8EFD0B06}" type="pres">
      <dgm:prSet presAssocID="{EAE4F282-4ED1-4822-A9B4-4EE607FC01DF}" presName="vert1" presStyleCnt="0"/>
      <dgm:spPr/>
    </dgm:pt>
  </dgm:ptLst>
  <dgm:cxnLst>
    <dgm:cxn modelId="{A1B5700C-7280-4A25-9A53-84AB70C3EF62}" srcId="{44B405D9-6A63-47D2-BF69-0EACB38C2D00}" destId="{6583B6E3-8DD0-4B1F-9D1B-38DEE3F4729A}" srcOrd="0" destOrd="0" parTransId="{78C2AE34-B528-4F2F-B595-AFD913BF7B74}" sibTransId="{D8D19EE1-8248-4787-A521-C6DC516FCEB9}"/>
    <dgm:cxn modelId="{5F28CF32-C228-9441-B365-89FEB8270548}" type="presOf" srcId="{44B405D9-6A63-47D2-BF69-0EACB38C2D00}" destId="{C8B43C4D-18D2-2045-B84A-E97AE5D633C9}" srcOrd="0" destOrd="0" presId="urn:microsoft.com/office/officeart/2008/layout/LinedList"/>
    <dgm:cxn modelId="{278A6C76-CBB5-0F49-9FA2-E7A50747939C}" type="presOf" srcId="{EAE4F282-4ED1-4822-A9B4-4EE607FC01DF}" destId="{FD208787-0621-D64A-A5EA-7606B838634C}" srcOrd="0" destOrd="0" presId="urn:microsoft.com/office/officeart/2008/layout/LinedList"/>
    <dgm:cxn modelId="{3EA4C6B5-D981-EE48-A3EE-A6D80D41D953}" type="presOf" srcId="{CCA71550-E301-4F69-A64E-75C72A163876}" destId="{FC0B486C-C305-4E4C-AE09-185970761D06}" srcOrd="0" destOrd="0" presId="urn:microsoft.com/office/officeart/2008/layout/LinedList"/>
    <dgm:cxn modelId="{DDB566D8-BDA2-4B19-8E4E-A53581EC7CF8}" srcId="{44B405D9-6A63-47D2-BF69-0EACB38C2D00}" destId="{CCA71550-E301-4F69-A64E-75C72A163876}" srcOrd="1" destOrd="0" parTransId="{910E0E6C-1122-47BC-AD65-4A94E0F417DB}" sibTransId="{375F0420-2C32-4DA4-981E-C8A12D5AEE9B}"/>
    <dgm:cxn modelId="{7F96C1DB-FD63-FA42-B534-9C232D84CDCD}" type="presOf" srcId="{6583B6E3-8DD0-4B1F-9D1B-38DEE3F4729A}" destId="{5CB814E3-2679-E34B-8709-A9426A7C3001}" srcOrd="0" destOrd="0" presId="urn:microsoft.com/office/officeart/2008/layout/LinedList"/>
    <dgm:cxn modelId="{30B21DF6-8E48-4F88-B46D-CD77098E3CBE}" srcId="{44B405D9-6A63-47D2-BF69-0EACB38C2D00}" destId="{EAE4F282-4ED1-4822-A9B4-4EE607FC01DF}" srcOrd="2" destOrd="0" parTransId="{5B6B3FE3-D112-487D-9177-7F3162D0F7BA}" sibTransId="{E5C722D2-9C32-4102-AC3C-CDA3059256A9}"/>
    <dgm:cxn modelId="{20396C6D-2CDE-3B4A-9278-31AA6D86AE1F}" type="presParOf" srcId="{C8B43C4D-18D2-2045-B84A-E97AE5D633C9}" destId="{E14FDE81-2F54-9942-9845-A5355F2DC935}" srcOrd="0" destOrd="0" presId="urn:microsoft.com/office/officeart/2008/layout/LinedList"/>
    <dgm:cxn modelId="{07FA408F-FEA3-C14E-BFF2-9FD2A8E3F783}" type="presParOf" srcId="{C8B43C4D-18D2-2045-B84A-E97AE5D633C9}" destId="{912CA2FA-579F-B34B-8677-9B5725B13A5C}" srcOrd="1" destOrd="0" presId="urn:microsoft.com/office/officeart/2008/layout/LinedList"/>
    <dgm:cxn modelId="{8FE60350-FCA4-924E-A127-94CB139CFE0D}" type="presParOf" srcId="{912CA2FA-579F-B34B-8677-9B5725B13A5C}" destId="{5CB814E3-2679-E34B-8709-A9426A7C3001}" srcOrd="0" destOrd="0" presId="urn:microsoft.com/office/officeart/2008/layout/LinedList"/>
    <dgm:cxn modelId="{99136DB3-CA1D-614E-85FE-4A2106E2BA0B}" type="presParOf" srcId="{912CA2FA-579F-B34B-8677-9B5725B13A5C}" destId="{933E2C99-10D9-DE45-9DEE-7D31CDFB8808}" srcOrd="1" destOrd="0" presId="urn:microsoft.com/office/officeart/2008/layout/LinedList"/>
    <dgm:cxn modelId="{2D0B25BD-FF2F-CB4A-9B2F-4318F37337F1}" type="presParOf" srcId="{C8B43C4D-18D2-2045-B84A-E97AE5D633C9}" destId="{D4C66FAE-00B3-BC42-AE5E-447552813699}" srcOrd="2" destOrd="0" presId="urn:microsoft.com/office/officeart/2008/layout/LinedList"/>
    <dgm:cxn modelId="{F3FD7032-0213-0345-B673-7DE90F436A41}" type="presParOf" srcId="{C8B43C4D-18D2-2045-B84A-E97AE5D633C9}" destId="{C3EC0C53-4957-C642-9AF9-CBE622F73CAF}" srcOrd="3" destOrd="0" presId="urn:microsoft.com/office/officeart/2008/layout/LinedList"/>
    <dgm:cxn modelId="{6865DF44-D075-D74D-8E90-18BBCFA42850}" type="presParOf" srcId="{C3EC0C53-4957-C642-9AF9-CBE622F73CAF}" destId="{FC0B486C-C305-4E4C-AE09-185970761D06}" srcOrd="0" destOrd="0" presId="urn:microsoft.com/office/officeart/2008/layout/LinedList"/>
    <dgm:cxn modelId="{80F12B7E-7FF5-8D4C-9512-24F123A7BBB6}" type="presParOf" srcId="{C3EC0C53-4957-C642-9AF9-CBE622F73CAF}" destId="{A9DD61D4-2259-4949-BF8B-04E59BA4D980}" srcOrd="1" destOrd="0" presId="urn:microsoft.com/office/officeart/2008/layout/LinedList"/>
    <dgm:cxn modelId="{5EAA4E82-0E19-5F47-B3EC-EC8DDEC4A569}" type="presParOf" srcId="{C8B43C4D-18D2-2045-B84A-E97AE5D633C9}" destId="{F8AC296F-2BF1-EA43-8A4E-6A6F4C7418B6}" srcOrd="4" destOrd="0" presId="urn:microsoft.com/office/officeart/2008/layout/LinedList"/>
    <dgm:cxn modelId="{C00FC40D-C6F4-814C-B8A8-FDAF08F6CB0E}" type="presParOf" srcId="{C8B43C4D-18D2-2045-B84A-E97AE5D633C9}" destId="{3FA83320-79E5-AD43-8005-CE8B8E805E36}" srcOrd="5" destOrd="0" presId="urn:microsoft.com/office/officeart/2008/layout/LinedList"/>
    <dgm:cxn modelId="{E75C479E-F7A6-4A42-9DCA-D90DD33F4563}" type="presParOf" srcId="{3FA83320-79E5-AD43-8005-CE8B8E805E36}" destId="{FD208787-0621-D64A-A5EA-7606B838634C}" srcOrd="0" destOrd="0" presId="urn:microsoft.com/office/officeart/2008/layout/LinedList"/>
    <dgm:cxn modelId="{AE5C365F-2E05-984E-9C95-38108997F5BF}" type="presParOf" srcId="{3FA83320-79E5-AD43-8005-CE8B8E805E36}" destId="{B734847B-F6E6-3147-A71F-D35E8EFD0B0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6B06BD1-3E8B-4B2C-B9DD-C9138164C761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DE430E7-7807-4545-8387-D1AF0534BB35}">
      <dgm:prSet/>
      <dgm:spPr/>
      <dgm:t>
        <a:bodyPr/>
        <a:lstStyle/>
        <a:p>
          <a:r>
            <a:rPr lang="de-DE" b="0" i="0" dirty="0"/>
            <a:t>oberflächliche Venenthrombose (OVT) ist ein </a:t>
          </a:r>
          <a:r>
            <a:rPr lang="de-DE" dirty="0"/>
            <a:t>Blutgerinnsel in einer oberflächlichen Vene, meist an Armen oder Beinen</a:t>
          </a:r>
          <a:endParaRPr lang="en-US" dirty="0"/>
        </a:p>
      </dgm:t>
    </dgm:pt>
    <dgm:pt modelId="{776A82CD-EC20-42FF-932F-AE5D2B88806A}" type="parTrans" cxnId="{0647FF24-1EF1-4F12-97E1-69948472BBB5}">
      <dgm:prSet/>
      <dgm:spPr/>
      <dgm:t>
        <a:bodyPr/>
        <a:lstStyle/>
        <a:p>
          <a:endParaRPr lang="en-US"/>
        </a:p>
      </dgm:t>
    </dgm:pt>
    <dgm:pt modelId="{9CE8EB3D-DB68-47EE-A04C-E4581F2BA7EE}" type="sibTrans" cxnId="{0647FF24-1EF1-4F12-97E1-69948472BBB5}">
      <dgm:prSet/>
      <dgm:spPr/>
      <dgm:t>
        <a:bodyPr/>
        <a:lstStyle/>
        <a:p>
          <a:endParaRPr lang="en-US"/>
        </a:p>
      </dgm:t>
    </dgm:pt>
    <dgm:pt modelId="{E634BF7F-B26B-4276-9B97-68C493FADB95}">
      <dgm:prSet/>
      <dgm:spPr/>
      <dgm:t>
        <a:bodyPr/>
        <a:lstStyle/>
        <a:p>
          <a:r>
            <a:rPr lang="de-DE" b="0" i="0"/>
            <a:t>schmerzhafte, gerötete und verhärtete Stränge unter der Haut. </a:t>
          </a:r>
          <a:endParaRPr lang="en-US"/>
        </a:p>
      </dgm:t>
    </dgm:pt>
    <dgm:pt modelId="{434CC846-8BD3-4DC9-878D-F2CD099FC883}" type="parTrans" cxnId="{BE34B0F6-5C74-43C7-96DC-C2BE52EC581F}">
      <dgm:prSet/>
      <dgm:spPr/>
      <dgm:t>
        <a:bodyPr/>
        <a:lstStyle/>
        <a:p>
          <a:endParaRPr lang="en-US"/>
        </a:p>
      </dgm:t>
    </dgm:pt>
    <dgm:pt modelId="{78D0DBFD-FB76-43D2-B0D7-879C1E3435C2}" type="sibTrans" cxnId="{BE34B0F6-5C74-43C7-96DC-C2BE52EC581F}">
      <dgm:prSet/>
      <dgm:spPr/>
      <dgm:t>
        <a:bodyPr/>
        <a:lstStyle/>
        <a:p>
          <a:endParaRPr lang="en-US"/>
        </a:p>
      </dgm:t>
    </dgm:pt>
    <dgm:pt modelId="{CFF64DCC-3F34-469C-9D4C-C391DD44A584}">
      <dgm:prSet/>
      <dgm:spPr/>
      <dgm:t>
        <a:bodyPr/>
        <a:lstStyle/>
        <a:p>
          <a:r>
            <a:rPr lang="de-DE" dirty="0"/>
            <a:t>Eher ungefährlich</a:t>
          </a:r>
          <a:endParaRPr lang="en-US" dirty="0"/>
        </a:p>
      </dgm:t>
    </dgm:pt>
    <dgm:pt modelId="{C0406F70-3318-451C-8312-6B9D1A5250B3}" type="parTrans" cxnId="{9B7A667D-C33E-4007-985B-3CCA924BE546}">
      <dgm:prSet/>
      <dgm:spPr/>
      <dgm:t>
        <a:bodyPr/>
        <a:lstStyle/>
        <a:p>
          <a:endParaRPr lang="en-US"/>
        </a:p>
      </dgm:t>
    </dgm:pt>
    <dgm:pt modelId="{A9A917D5-4A6A-496F-AD2B-F6A93E9999E9}" type="sibTrans" cxnId="{9B7A667D-C33E-4007-985B-3CCA924BE546}">
      <dgm:prSet/>
      <dgm:spPr/>
      <dgm:t>
        <a:bodyPr/>
        <a:lstStyle/>
        <a:p>
          <a:endParaRPr lang="en-US"/>
        </a:p>
      </dgm:t>
    </dgm:pt>
    <dgm:pt modelId="{0415D1DD-43A8-412C-97F1-F2D9F56C989D}">
      <dgm:prSet/>
      <dgm:spPr/>
      <dgm:t>
        <a:bodyPr/>
        <a:lstStyle/>
        <a:p>
          <a:r>
            <a:rPr lang="de-DE" b="0" i="0"/>
            <a:t>erfordert aber eine genaue Diagnose, da das Risiko für eine Ausbreitung in das tiefe Venensystem besteht</a:t>
          </a:r>
          <a:endParaRPr lang="en-US"/>
        </a:p>
      </dgm:t>
    </dgm:pt>
    <dgm:pt modelId="{018C8AC7-3793-46EF-8225-7585C8A310E7}" type="parTrans" cxnId="{508CB5F1-98A8-45E0-A779-BA9CA5BCCDFB}">
      <dgm:prSet/>
      <dgm:spPr/>
      <dgm:t>
        <a:bodyPr/>
        <a:lstStyle/>
        <a:p>
          <a:endParaRPr lang="en-US"/>
        </a:p>
      </dgm:t>
    </dgm:pt>
    <dgm:pt modelId="{EA47B891-5ADF-410A-A4F8-E1F08193730E}" type="sibTrans" cxnId="{508CB5F1-98A8-45E0-A779-BA9CA5BCCDFB}">
      <dgm:prSet/>
      <dgm:spPr/>
      <dgm:t>
        <a:bodyPr/>
        <a:lstStyle/>
        <a:p>
          <a:endParaRPr lang="en-US"/>
        </a:p>
      </dgm:t>
    </dgm:pt>
    <dgm:pt modelId="{6F99827D-2CD3-4930-A09C-B12AF887DB24}">
      <dgm:prSet/>
      <dgm:spPr/>
      <dgm:t>
        <a:bodyPr/>
        <a:lstStyle/>
        <a:p>
          <a:r>
            <a:rPr lang="de-DE" dirty="0"/>
            <a:t>Bei begleitender Entzündung </a:t>
          </a:r>
          <a:r>
            <a:rPr lang="de-DE" b="1" dirty="0"/>
            <a:t>(</a:t>
          </a:r>
          <a:r>
            <a:rPr lang="de-DE" b="1" dirty="0" err="1"/>
            <a:t>Thrombophlebitis</a:t>
          </a:r>
          <a:r>
            <a:rPr lang="de-DE" b="1" dirty="0"/>
            <a:t>) </a:t>
          </a:r>
          <a:r>
            <a:rPr lang="de-DE" dirty="0"/>
            <a:t>häufig Antibiose erforderlich</a:t>
          </a:r>
          <a:endParaRPr lang="en-US" dirty="0"/>
        </a:p>
      </dgm:t>
    </dgm:pt>
    <dgm:pt modelId="{05D11848-EC29-4FD3-8503-9852888E5DE7}" type="parTrans" cxnId="{C4C33AE5-2FCA-4F58-AD99-0CF570788B7B}">
      <dgm:prSet/>
      <dgm:spPr/>
      <dgm:t>
        <a:bodyPr/>
        <a:lstStyle/>
        <a:p>
          <a:endParaRPr lang="en-US"/>
        </a:p>
      </dgm:t>
    </dgm:pt>
    <dgm:pt modelId="{76F72E9E-1BF1-43FA-B1B7-97BDEE46FB5C}" type="sibTrans" cxnId="{C4C33AE5-2FCA-4F58-AD99-0CF570788B7B}">
      <dgm:prSet/>
      <dgm:spPr/>
      <dgm:t>
        <a:bodyPr/>
        <a:lstStyle/>
        <a:p>
          <a:endParaRPr lang="en-US"/>
        </a:p>
      </dgm:t>
    </dgm:pt>
    <dgm:pt modelId="{291D1A6C-3199-0F4C-9D04-A5EB81508AA0}">
      <dgm:prSet/>
      <dgm:spPr/>
      <dgm:t>
        <a:bodyPr/>
        <a:lstStyle/>
        <a:p>
          <a:r>
            <a:rPr lang="de-DE" b="0" i="0" dirty="0">
              <a:solidFill>
                <a:srgbClr val="1A1C1C"/>
              </a:solidFill>
              <a:effectLst/>
              <a:latin typeface="Lato" panose="020F0502020204030203" pitchFamily="34" charset="0"/>
            </a:rPr>
            <a:t>Therapie: NSAR, Kühlen, Kompressionstherapie, Mobilisation, beim Sitzen hochlagern </a:t>
          </a:r>
        </a:p>
      </dgm:t>
    </dgm:pt>
    <dgm:pt modelId="{1D4179F6-0599-954C-BAC6-FFBCB1D6769A}" type="parTrans" cxnId="{009D97B1-959F-D844-9EAA-458F3336465B}">
      <dgm:prSet/>
      <dgm:spPr/>
      <dgm:t>
        <a:bodyPr/>
        <a:lstStyle/>
        <a:p>
          <a:endParaRPr lang="de-DE"/>
        </a:p>
      </dgm:t>
    </dgm:pt>
    <dgm:pt modelId="{4A978DAB-A34C-084D-8098-55653D07BDF4}" type="sibTrans" cxnId="{009D97B1-959F-D844-9EAA-458F3336465B}">
      <dgm:prSet/>
      <dgm:spPr/>
      <dgm:t>
        <a:bodyPr/>
        <a:lstStyle/>
        <a:p>
          <a:endParaRPr lang="de-DE"/>
        </a:p>
      </dgm:t>
    </dgm:pt>
    <dgm:pt modelId="{E76CCD26-26F9-FB4D-B1CD-3E88F7605DF1}">
      <dgm:prSet/>
      <dgm:spPr/>
      <dgm:t>
        <a:bodyPr/>
        <a:lstStyle/>
        <a:p>
          <a:r>
            <a:rPr lang="de-DE" b="0" i="0" dirty="0">
              <a:solidFill>
                <a:srgbClr val="1A1C1C"/>
              </a:solidFill>
              <a:effectLst/>
              <a:latin typeface="Lato" panose="020F0502020204030203" pitchFamily="34" charset="0"/>
            </a:rPr>
            <a:t>Bei oberflächlicher Venenthrombose &gt;5 cm Länge und ≤3 cm Abstand zum tiefen Venensystem: Analog zur TVT</a:t>
          </a:r>
        </a:p>
      </dgm:t>
    </dgm:pt>
    <dgm:pt modelId="{76F1569F-939A-AA45-8B2B-08B98AB4D437}" type="parTrans" cxnId="{D3882312-6A60-094C-8BC5-64888472D864}">
      <dgm:prSet/>
      <dgm:spPr/>
      <dgm:t>
        <a:bodyPr/>
        <a:lstStyle/>
        <a:p>
          <a:endParaRPr lang="de-DE"/>
        </a:p>
      </dgm:t>
    </dgm:pt>
    <dgm:pt modelId="{95A96485-E30D-F640-9557-08FB4D6E3902}" type="sibTrans" cxnId="{D3882312-6A60-094C-8BC5-64888472D864}">
      <dgm:prSet/>
      <dgm:spPr/>
      <dgm:t>
        <a:bodyPr/>
        <a:lstStyle/>
        <a:p>
          <a:endParaRPr lang="de-DE"/>
        </a:p>
      </dgm:t>
    </dgm:pt>
    <dgm:pt modelId="{AB3D160B-16F6-E04A-9DAC-4DE8822EDC46}" type="pres">
      <dgm:prSet presAssocID="{D6B06BD1-3E8B-4B2C-B9DD-C9138164C761}" presName="vert0" presStyleCnt="0">
        <dgm:presLayoutVars>
          <dgm:dir/>
          <dgm:animOne val="branch"/>
          <dgm:animLvl val="lvl"/>
        </dgm:presLayoutVars>
      </dgm:prSet>
      <dgm:spPr/>
    </dgm:pt>
    <dgm:pt modelId="{EF759EE5-985C-1745-80E7-5F249196C39F}" type="pres">
      <dgm:prSet presAssocID="{ADE430E7-7807-4545-8387-D1AF0534BB35}" presName="thickLine" presStyleLbl="alignNode1" presStyleIdx="0" presStyleCnt="7"/>
      <dgm:spPr/>
    </dgm:pt>
    <dgm:pt modelId="{CA586C45-2145-9643-A22D-7665A299DD4B}" type="pres">
      <dgm:prSet presAssocID="{ADE430E7-7807-4545-8387-D1AF0534BB35}" presName="horz1" presStyleCnt="0"/>
      <dgm:spPr/>
    </dgm:pt>
    <dgm:pt modelId="{02659CEC-87D2-ED41-BC07-05A3F663B420}" type="pres">
      <dgm:prSet presAssocID="{ADE430E7-7807-4545-8387-D1AF0534BB35}" presName="tx1" presStyleLbl="revTx" presStyleIdx="0" presStyleCnt="7"/>
      <dgm:spPr/>
    </dgm:pt>
    <dgm:pt modelId="{DFEDEAF5-107F-474B-B2CE-0E82DC61C6A4}" type="pres">
      <dgm:prSet presAssocID="{ADE430E7-7807-4545-8387-D1AF0534BB35}" presName="vert1" presStyleCnt="0"/>
      <dgm:spPr/>
    </dgm:pt>
    <dgm:pt modelId="{CF9E5F21-DDDE-5749-92F1-77B5914DCE9C}" type="pres">
      <dgm:prSet presAssocID="{E634BF7F-B26B-4276-9B97-68C493FADB95}" presName="thickLine" presStyleLbl="alignNode1" presStyleIdx="1" presStyleCnt="7"/>
      <dgm:spPr/>
    </dgm:pt>
    <dgm:pt modelId="{0E77CDF7-8CA3-F84F-A40A-C01BEA81F6E7}" type="pres">
      <dgm:prSet presAssocID="{E634BF7F-B26B-4276-9B97-68C493FADB95}" presName="horz1" presStyleCnt="0"/>
      <dgm:spPr/>
    </dgm:pt>
    <dgm:pt modelId="{7059E793-9D11-B845-89B5-8446128BA0E5}" type="pres">
      <dgm:prSet presAssocID="{E634BF7F-B26B-4276-9B97-68C493FADB95}" presName="tx1" presStyleLbl="revTx" presStyleIdx="1" presStyleCnt="7"/>
      <dgm:spPr/>
    </dgm:pt>
    <dgm:pt modelId="{ADD10F2D-3321-D94C-97AE-9F408B375B8C}" type="pres">
      <dgm:prSet presAssocID="{E634BF7F-B26B-4276-9B97-68C493FADB95}" presName="vert1" presStyleCnt="0"/>
      <dgm:spPr/>
    </dgm:pt>
    <dgm:pt modelId="{78D714AF-1853-B644-8B48-6B4633704309}" type="pres">
      <dgm:prSet presAssocID="{CFF64DCC-3F34-469C-9D4C-C391DD44A584}" presName="thickLine" presStyleLbl="alignNode1" presStyleIdx="2" presStyleCnt="7"/>
      <dgm:spPr/>
    </dgm:pt>
    <dgm:pt modelId="{24BB1E4C-CCF6-E54A-A598-CECD8F03002B}" type="pres">
      <dgm:prSet presAssocID="{CFF64DCC-3F34-469C-9D4C-C391DD44A584}" presName="horz1" presStyleCnt="0"/>
      <dgm:spPr/>
    </dgm:pt>
    <dgm:pt modelId="{01B97C9A-C8C9-0D4E-A924-E4948E4F3843}" type="pres">
      <dgm:prSet presAssocID="{CFF64DCC-3F34-469C-9D4C-C391DD44A584}" presName="tx1" presStyleLbl="revTx" presStyleIdx="2" presStyleCnt="7"/>
      <dgm:spPr/>
    </dgm:pt>
    <dgm:pt modelId="{B35D0284-5885-7D4C-8560-254A853E570B}" type="pres">
      <dgm:prSet presAssocID="{CFF64DCC-3F34-469C-9D4C-C391DD44A584}" presName="vert1" presStyleCnt="0"/>
      <dgm:spPr/>
    </dgm:pt>
    <dgm:pt modelId="{2E990979-921C-F949-A2D1-884532AE15BF}" type="pres">
      <dgm:prSet presAssocID="{0415D1DD-43A8-412C-97F1-F2D9F56C989D}" presName="thickLine" presStyleLbl="alignNode1" presStyleIdx="3" presStyleCnt="7"/>
      <dgm:spPr/>
    </dgm:pt>
    <dgm:pt modelId="{855DC975-6351-CC48-A9C6-711BC4B11FF5}" type="pres">
      <dgm:prSet presAssocID="{0415D1DD-43A8-412C-97F1-F2D9F56C989D}" presName="horz1" presStyleCnt="0"/>
      <dgm:spPr/>
    </dgm:pt>
    <dgm:pt modelId="{AF20D73A-0AF7-BF45-9714-305F946B3169}" type="pres">
      <dgm:prSet presAssocID="{0415D1DD-43A8-412C-97F1-F2D9F56C989D}" presName="tx1" presStyleLbl="revTx" presStyleIdx="3" presStyleCnt="7"/>
      <dgm:spPr/>
    </dgm:pt>
    <dgm:pt modelId="{A7048FE4-95A8-8A43-8856-61F3F8AE450F}" type="pres">
      <dgm:prSet presAssocID="{0415D1DD-43A8-412C-97F1-F2D9F56C989D}" presName="vert1" presStyleCnt="0"/>
      <dgm:spPr/>
    </dgm:pt>
    <dgm:pt modelId="{B586214E-F183-C346-9FE2-9891905BABF5}" type="pres">
      <dgm:prSet presAssocID="{6F99827D-2CD3-4930-A09C-B12AF887DB24}" presName="thickLine" presStyleLbl="alignNode1" presStyleIdx="4" presStyleCnt="7"/>
      <dgm:spPr/>
    </dgm:pt>
    <dgm:pt modelId="{1CC776E9-0E3B-7543-B3FA-0D144004E6F3}" type="pres">
      <dgm:prSet presAssocID="{6F99827D-2CD3-4930-A09C-B12AF887DB24}" presName="horz1" presStyleCnt="0"/>
      <dgm:spPr/>
    </dgm:pt>
    <dgm:pt modelId="{ADD0BD0E-4188-7449-A306-69619F2B7EBE}" type="pres">
      <dgm:prSet presAssocID="{6F99827D-2CD3-4930-A09C-B12AF887DB24}" presName="tx1" presStyleLbl="revTx" presStyleIdx="4" presStyleCnt="7"/>
      <dgm:spPr/>
    </dgm:pt>
    <dgm:pt modelId="{E2413B13-102D-F34F-B776-1B694EA21DAB}" type="pres">
      <dgm:prSet presAssocID="{6F99827D-2CD3-4930-A09C-B12AF887DB24}" presName="vert1" presStyleCnt="0"/>
      <dgm:spPr/>
    </dgm:pt>
    <dgm:pt modelId="{195AC672-A857-7E4A-B6D9-29EC62E87135}" type="pres">
      <dgm:prSet presAssocID="{291D1A6C-3199-0F4C-9D04-A5EB81508AA0}" presName="thickLine" presStyleLbl="alignNode1" presStyleIdx="5" presStyleCnt="7"/>
      <dgm:spPr/>
    </dgm:pt>
    <dgm:pt modelId="{4128CD65-390F-404B-BB8E-43D8B33F07C7}" type="pres">
      <dgm:prSet presAssocID="{291D1A6C-3199-0F4C-9D04-A5EB81508AA0}" presName="horz1" presStyleCnt="0"/>
      <dgm:spPr/>
    </dgm:pt>
    <dgm:pt modelId="{291D8A0F-2283-4146-BF50-423D183B21C9}" type="pres">
      <dgm:prSet presAssocID="{291D1A6C-3199-0F4C-9D04-A5EB81508AA0}" presName="tx1" presStyleLbl="revTx" presStyleIdx="5" presStyleCnt="7"/>
      <dgm:spPr/>
    </dgm:pt>
    <dgm:pt modelId="{0382CAF6-46BA-7C42-B370-2B9DC3B8FBE5}" type="pres">
      <dgm:prSet presAssocID="{291D1A6C-3199-0F4C-9D04-A5EB81508AA0}" presName="vert1" presStyleCnt="0"/>
      <dgm:spPr/>
    </dgm:pt>
    <dgm:pt modelId="{A40CA2B3-6390-5841-BBE8-2DC524667FEF}" type="pres">
      <dgm:prSet presAssocID="{E76CCD26-26F9-FB4D-B1CD-3E88F7605DF1}" presName="thickLine" presStyleLbl="alignNode1" presStyleIdx="6" presStyleCnt="7"/>
      <dgm:spPr/>
    </dgm:pt>
    <dgm:pt modelId="{4A4EBB91-C308-A044-A2EF-059EED425661}" type="pres">
      <dgm:prSet presAssocID="{E76CCD26-26F9-FB4D-B1CD-3E88F7605DF1}" presName="horz1" presStyleCnt="0"/>
      <dgm:spPr/>
    </dgm:pt>
    <dgm:pt modelId="{8DB76700-482C-534C-AF01-969E10C7BE67}" type="pres">
      <dgm:prSet presAssocID="{E76CCD26-26F9-FB4D-B1CD-3E88F7605DF1}" presName="tx1" presStyleLbl="revTx" presStyleIdx="6" presStyleCnt="7"/>
      <dgm:spPr/>
    </dgm:pt>
    <dgm:pt modelId="{D1DF4ED4-97DA-C049-AA1C-D1D24DE9C4FA}" type="pres">
      <dgm:prSet presAssocID="{E76CCD26-26F9-FB4D-B1CD-3E88F7605DF1}" presName="vert1" presStyleCnt="0"/>
      <dgm:spPr/>
    </dgm:pt>
  </dgm:ptLst>
  <dgm:cxnLst>
    <dgm:cxn modelId="{D3882312-6A60-094C-8BC5-64888472D864}" srcId="{D6B06BD1-3E8B-4B2C-B9DD-C9138164C761}" destId="{E76CCD26-26F9-FB4D-B1CD-3E88F7605DF1}" srcOrd="6" destOrd="0" parTransId="{76F1569F-939A-AA45-8B2B-08B98AB4D437}" sibTransId="{95A96485-E30D-F640-9557-08FB4D6E3902}"/>
    <dgm:cxn modelId="{718DE817-9215-1540-A650-DA7EDCAE2BE1}" type="presOf" srcId="{291D1A6C-3199-0F4C-9D04-A5EB81508AA0}" destId="{291D8A0F-2283-4146-BF50-423D183B21C9}" srcOrd="0" destOrd="0" presId="urn:microsoft.com/office/officeart/2008/layout/LinedList"/>
    <dgm:cxn modelId="{0647FF24-1EF1-4F12-97E1-69948472BBB5}" srcId="{D6B06BD1-3E8B-4B2C-B9DD-C9138164C761}" destId="{ADE430E7-7807-4545-8387-D1AF0534BB35}" srcOrd="0" destOrd="0" parTransId="{776A82CD-EC20-42FF-932F-AE5D2B88806A}" sibTransId="{9CE8EB3D-DB68-47EE-A04C-E4581F2BA7EE}"/>
    <dgm:cxn modelId="{23B9F67A-C2A7-2646-8662-D42BEE9B6E7B}" type="presOf" srcId="{CFF64DCC-3F34-469C-9D4C-C391DD44A584}" destId="{01B97C9A-C8C9-0D4E-A924-E4948E4F3843}" srcOrd="0" destOrd="0" presId="urn:microsoft.com/office/officeart/2008/layout/LinedList"/>
    <dgm:cxn modelId="{9B7A667D-C33E-4007-985B-3CCA924BE546}" srcId="{D6B06BD1-3E8B-4B2C-B9DD-C9138164C761}" destId="{CFF64DCC-3F34-469C-9D4C-C391DD44A584}" srcOrd="2" destOrd="0" parTransId="{C0406F70-3318-451C-8312-6B9D1A5250B3}" sibTransId="{A9A917D5-4A6A-496F-AD2B-F6A93E9999E9}"/>
    <dgm:cxn modelId="{D29ACD7E-6555-5C44-BFEC-D4CA25F1105A}" type="presOf" srcId="{E76CCD26-26F9-FB4D-B1CD-3E88F7605DF1}" destId="{8DB76700-482C-534C-AF01-969E10C7BE67}" srcOrd="0" destOrd="0" presId="urn:microsoft.com/office/officeart/2008/layout/LinedList"/>
    <dgm:cxn modelId="{ABC2348E-CE60-BE48-AA74-63700FD2FBDE}" type="presOf" srcId="{E634BF7F-B26B-4276-9B97-68C493FADB95}" destId="{7059E793-9D11-B845-89B5-8446128BA0E5}" srcOrd="0" destOrd="0" presId="urn:microsoft.com/office/officeart/2008/layout/LinedList"/>
    <dgm:cxn modelId="{A296239A-9E21-FF47-AEA7-942389B8A6F4}" type="presOf" srcId="{D6B06BD1-3E8B-4B2C-B9DD-C9138164C761}" destId="{AB3D160B-16F6-E04A-9DAC-4DE8822EDC46}" srcOrd="0" destOrd="0" presId="urn:microsoft.com/office/officeart/2008/layout/LinedList"/>
    <dgm:cxn modelId="{81BB17A9-5BC7-B745-903E-11BC5010848C}" type="presOf" srcId="{ADE430E7-7807-4545-8387-D1AF0534BB35}" destId="{02659CEC-87D2-ED41-BC07-05A3F663B420}" srcOrd="0" destOrd="0" presId="urn:microsoft.com/office/officeart/2008/layout/LinedList"/>
    <dgm:cxn modelId="{7ADD5EAF-42D9-ED40-BA37-54FD6D4EB10A}" type="presOf" srcId="{0415D1DD-43A8-412C-97F1-F2D9F56C989D}" destId="{AF20D73A-0AF7-BF45-9714-305F946B3169}" srcOrd="0" destOrd="0" presId="urn:microsoft.com/office/officeart/2008/layout/LinedList"/>
    <dgm:cxn modelId="{009D97B1-959F-D844-9EAA-458F3336465B}" srcId="{D6B06BD1-3E8B-4B2C-B9DD-C9138164C761}" destId="{291D1A6C-3199-0F4C-9D04-A5EB81508AA0}" srcOrd="5" destOrd="0" parTransId="{1D4179F6-0599-954C-BAC6-FFBCB1D6769A}" sibTransId="{4A978DAB-A34C-084D-8098-55653D07BDF4}"/>
    <dgm:cxn modelId="{37AD5AB2-8791-084B-B956-A666EAD51BC8}" type="presOf" srcId="{6F99827D-2CD3-4930-A09C-B12AF887DB24}" destId="{ADD0BD0E-4188-7449-A306-69619F2B7EBE}" srcOrd="0" destOrd="0" presId="urn:microsoft.com/office/officeart/2008/layout/LinedList"/>
    <dgm:cxn modelId="{C4C33AE5-2FCA-4F58-AD99-0CF570788B7B}" srcId="{D6B06BD1-3E8B-4B2C-B9DD-C9138164C761}" destId="{6F99827D-2CD3-4930-A09C-B12AF887DB24}" srcOrd="4" destOrd="0" parTransId="{05D11848-EC29-4FD3-8503-9852888E5DE7}" sibTransId="{76F72E9E-1BF1-43FA-B1B7-97BDEE46FB5C}"/>
    <dgm:cxn modelId="{508CB5F1-98A8-45E0-A779-BA9CA5BCCDFB}" srcId="{D6B06BD1-3E8B-4B2C-B9DD-C9138164C761}" destId="{0415D1DD-43A8-412C-97F1-F2D9F56C989D}" srcOrd="3" destOrd="0" parTransId="{018C8AC7-3793-46EF-8225-7585C8A310E7}" sibTransId="{EA47B891-5ADF-410A-A4F8-E1F08193730E}"/>
    <dgm:cxn modelId="{BE34B0F6-5C74-43C7-96DC-C2BE52EC581F}" srcId="{D6B06BD1-3E8B-4B2C-B9DD-C9138164C761}" destId="{E634BF7F-B26B-4276-9B97-68C493FADB95}" srcOrd="1" destOrd="0" parTransId="{434CC846-8BD3-4DC9-878D-F2CD099FC883}" sibTransId="{78D0DBFD-FB76-43D2-B0D7-879C1E3435C2}"/>
    <dgm:cxn modelId="{601A7A9C-A35D-3A4B-AD2C-EC50FE8A12B3}" type="presParOf" srcId="{AB3D160B-16F6-E04A-9DAC-4DE8822EDC46}" destId="{EF759EE5-985C-1745-80E7-5F249196C39F}" srcOrd="0" destOrd="0" presId="urn:microsoft.com/office/officeart/2008/layout/LinedList"/>
    <dgm:cxn modelId="{8A50FAEB-2CF5-BC40-BA6B-D7FB6E17B744}" type="presParOf" srcId="{AB3D160B-16F6-E04A-9DAC-4DE8822EDC46}" destId="{CA586C45-2145-9643-A22D-7665A299DD4B}" srcOrd="1" destOrd="0" presId="urn:microsoft.com/office/officeart/2008/layout/LinedList"/>
    <dgm:cxn modelId="{E80F8C57-1227-E945-88A7-48484312BB6C}" type="presParOf" srcId="{CA586C45-2145-9643-A22D-7665A299DD4B}" destId="{02659CEC-87D2-ED41-BC07-05A3F663B420}" srcOrd="0" destOrd="0" presId="urn:microsoft.com/office/officeart/2008/layout/LinedList"/>
    <dgm:cxn modelId="{EE1A9847-76DC-F34C-9EC3-53456B993EF7}" type="presParOf" srcId="{CA586C45-2145-9643-A22D-7665A299DD4B}" destId="{DFEDEAF5-107F-474B-B2CE-0E82DC61C6A4}" srcOrd="1" destOrd="0" presId="urn:microsoft.com/office/officeart/2008/layout/LinedList"/>
    <dgm:cxn modelId="{27F9A6CB-C6FE-6E4D-9ED7-CD917F60B0E0}" type="presParOf" srcId="{AB3D160B-16F6-E04A-9DAC-4DE8822EDC46}" destId="{CF9E5F21-DDDE-5749-92F1-77B5914DCE9C}" srcOrd="2" destOrd="0" presId="urn:microsoft.com/office/officeart/2008/layout/LinedList"/>
    <dgm:cxn modelId="{72A878C5-7A62-BA40-86D1-E997EA78A006}" type="presParOf" srcId="{AB3D160B-16F6-E04A-9DAC-4DE8822EDC46}" destId="{0E77CDF7-8CA3-F84F-A40A-C01BEA81F6E7}" srcOrd="3" destOrd="0" presId="urn:microsoft.com/office/officeart/2008/layout/LinedList"/>
    <dgm:cxn modelId="{BB810AFF-FEF1-DA41-B613-AC2CA4DBE9DB}" type="presParOf" srcId="{0E77CDF7-8CA3-F84F-A40A-C01BEA81F6E7}" destId="{7059E793-9D11-B845-89B5-8446128BA0E5}" srcOrd="0" destOrd="0" presId="urn:microsoft.com/office/officeart/2008/layout/LinedList"/>
    <dgm:cxn modelId="{75BDFB81-C8E2-984E-AFC2-5A50F02BDE93}" type="presParOf" srcId="{0E77CDF7-8CA3-F84F-A40A-C01BEA81F6E7}" destId="{ADD10F2D-3321-D94C-97AE-9F408B375B8C}" srcOrd="1" destOrd="0" presId="urn:microsoft.com/office/officeart/2008/layout/LinedList"/>
    <dgm:cxn modelId="{2386B0D8-F5AC-0041-928A-434434540D49}" type="presParOf" srcId="{AB3D160B-16F6-E04A-9DAC-4DE8822EDC46}" destId="{78D714AF-1853-B644-8B48-6B4633704309}" srcOrd="4" destOrd="0" presId="urn:microsoft.com/office/officeart/2008/layout/LinedList"/>
    <dgm:cxn modelId="{269A8FF5-B8F7-164A-8D10-F320DC8F8865}" type="presParOf" srcId="{AB3D160B-16F6-E04A-9DAC-4DE8822EDC46}" destId="{24BB1E4C-CCF6-E54A-A598-CECD8F03002B}" srcOrd="5" destOrd="0" presId="urn:microsoft.com/office/officeart/2008/layout/LinedList"/>
    <dgm:cxn modelId="{C7B55D45-EBB5-134E-8107-830DCD21D05F}" type="presParOf" srcId="{24BB1E4C-CCF6-E54A-A598-CECD8F03002B}" destId="{01B97C9A-C8C9-0D4E-A924-E4948E4F3843}" srcOrd="0" destOrd="0" presId="urn:microsoft.com/office/officeart/2008/layout/LinedList"/>
    <dgm:cxn modelId="{DD6626A1-F0B0-904C-8DF4-5F0FAE08C64A}" type="presParOf" srcId="{24BB1E4C-CCF6-E54A-A598-CECD8F03002B}" destId="{B35D0284-5885-7D4C-8560-254A853E570B}" srcOrd="1" destOrd="0" presId="urn:microsoft.com/office/officeart/2008/layout/LinedList"/>
    <dgm:cxn modelId="{3A9778B5-6E4D-4B49-87AA-04D47E52D87D}" type="presParOf" srcId="{AB3D160B-16F6-E04A-9DAC-4DE8822EDC46}" destId="{2E990979-921C-F949-A2D1-884532AE15BF}" srcOrd="6" destOrd="0" presId="urn:microsoft.com/office/officeart/2008/layout/LinedList"/>
    <dgm:cxn modelId="{2A3B56C3-7FF9-534E-B15C-5E07D80CD24E}" type="presParOf" srcId="{AB3D160B-16F6-E04A-9DAC-4DE8822EDC46}" destId="{855DC975-6351-CC48-A9C6-711BC4B11FF5}" srcOrd="7" destOrd="0" presId="urn:microsoft.com/office/officeart/2008/layout/LinedList"/>
    <dgm:cxn modelId="{7EB81407-790E-8647-A31B-4C5FDED911C9}" type="presParOf" srcId="{855DC975-6351-CC48-A9C6-711BC4B11FF5}" destId="{AF20D73A-0AF7-BF45-9714-305F946B3169}" srcOrd="0" destOrd="0" presId="urn:microsoft.com/office/officeart/2008/layout/LinedList"/>
    <dgm:cxn modelId="{8175F0ED-B02A-EF45-A3FF-ADCA6F0D52CE}" type="presParOf" srcId="{855DC975-6351-CC48-A9C6-711BC4B11FF5}" destId="{A7048FE4-95A8-8A43-8856-61F3F8AE450F}" srcOrd="1" destOrd="0" presId="urn:microsoft.com/office/officeart/2008/layout/LinedList"/>
    <dgm:cxn modelId="{00532EF9-D862-3A4B-A04A-3ABC3B148B6C}" type="presParOf" srcId="{AB3D160B-16F6-E04A-9DAC-4DE8822EDC46}" destId="{B586214E-F183-C346-9FE2-9891905BABF5}" srcOrd="8" destOrd="0" presId="urn:microsoft.com/office/officeart/2008/layout/LinedList"/>
    <dgm:cxn modelId="{EC993E5E-FB1F-3445-8846-9EB359858BDE}" type="presParOf" srcId="{AB3D160B-16F6-E04A-9DAC-4DE8822EDC46}" destId="{1CC776E9-0E3B-7543-B3FA-0D144004E6F3}" srcOrd="9" destOrd="0" presId="urn:microsoft.com/office/officeart/2008/layout/LinedList"/>
    <dgm:cxn modelId="{165D2E42-CA4C-1D4F-A08D-04515CC754F2}" type="presParOf" srcId="{1CC776E9-0E3B-7543-B3FA-0D144004E6F3}" destId="{ADD0BD0E-4188-7449-A306-69619F2B7EBE}" srcOrd="0" destOrd="0" presId="urn:microsoft.com/office/officeart/2008/layout/LinedList"/>
    <dgm:cxn modelId="{44A53562-1DC6-D74F-B39F-C3706F6BD557}" type="presParOf" srcId="{1CC776E9-0E3B-7543-B3FA-0D144004E6F3}" destId="{E2413B13-102D-F34F-B776-1B694EA21DAB}" srcOrd="1" destOrd="0" presId="urn:microsoft.com/office/officeart/2008/layout/LinedList"/>
    <dgm:cxn modelId="{8928BAD0-ED87-D644-AEB9-8CE6FED1CC2C}" type="presParOf" srcId="{AB3D160B-16F6-E04A-9DAC-4DE8822EDC46}" destId="{195AC672-A857-7E4A-B6D9-29EC62E87135}" srcOrd="10" destOrd="0" presId="urn:microsoft.com/office/officeart/2008/layout/LinedList"/>
    <dgm:cxn modelId="{E45D97E5-0B78-CC46-BBFF-8F88B83BB81A}" type="presParOf" srcId="{AB3D160B-16F6-E04A-9DAC-4DE8822EDC46}" destId="{4128CD65-390F-404B-BB8E-43D8B33F07C7}" srcOrd="11" destOrd="0" presId="urn:microsoft.com/office/officeart/2008/layout/LinedList"/>
    <dgm:cxn modelId="{7070BEF2-366A-714A-A91A-4D1A1D036BBC}" type="presParOf" srcId="{4128CD65-390F-404B-BB8E-43D8B33F07C7}" destId="{291D8A0F-2283-4146-BF50-423D183B21C9}" srcOrd="0" destOrd="0" presId="urn:microsoft.com/office/officeart/2008/layout/LinedList"/>
    <dgm:cxn modelId="{062EE344-1B41-454C-AADB-0871F0DB6C45}" type="presParOf" srcId="{4128CD65-390F-404B-BB8E-43D8B33F07C7}" destId="{0382CAF6-46BA-7C42-B370-2B9DC3B8FBE5}" srcOrd="1" destOrd="0" presId="urn:microsoft.com/office/officeart/2008/layout/LinedList"/>
    <dgm:cxn modelId="{8A9257C8-B1A0-524E-BA32-616EB1EFCED3}" type="presParOf" srcId="{AB3D160B-16F6-E04A-9DAC-4DE8822EDC46}" destId="{A40CA2B3-6390-5841-BBE8-2DC524667FEF}" srcOrd="12" destOrd="0" presId="urn:microsoft.com/office/officeart/2008/layout/LinedList"/>
    <dgm:cxn modelId="{1CB06AA5-17EC-8244-8FFC-01246D111103}" type="presParOf" srcId="{AB3D160B-16F6-E04A-9DAC-4DE8822EDC46}" destId="{4A4EBB91-C308-A044-A2EF-059EED425661}" srcOrd="13" destOrd="0" presId="urn:microsoft.com/office/officeart/2008/layout/LinedList"/>
    <dgm:cxn modelId="{BD681BCF-C1B1-A84E-809E-D4577DD2859C}" type="presParOf" srcId="{4A4EBB91-C308-A044-A2EF-059EED425661}" destId="{8DB76700-482C-534C-AF01-969E10C7BE67}" srcOrd="0" destOrd="0" presId="urn:microsoft.com/office/officeart/2008/layout/LinedList"/>
    <dgm:cxn modelId="{42E0CE4A-3299-614D-B046-750550CFA7C1}" type="presParOf" srcId="{4A4EBB91-C308-A044-A2EF-059EED425661}" destId="{D1DF4ED4-97DA-C049-AA1C-D1D24DE9C4F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D3B66F9-D113-4329-9EE8-8B244FD2AF89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B006879E-BF33-4B18-B44E-3BD40A5E027A}">
      <dgm:prSet/>
      <dgm:spPr/>
      <dgm:t>
        <a:bodyPr/>
        <a:lstStyle/>
        <a:p>
          <a:r>
            <a:rPr lang="de-DE" b="0" i="0"/>
            <a:t>Klinische Untersuchung: Meyer, Payr, Homan Zeichen</a:t>
          </a:r>
          <a:endParaRPr lang="en-US"/>
        </a:p>
      </dgm:t>
    </dgm:pt>
    <dgm:pt modelId="{241CC35B-6493-4F38-9968-284B6E6CD4D6}" type="parTrans" cxnId="{C197D98E-44F3-4D73-B438-D2225AC42E47}">
      <dgm:prSet/>
      <dgm:spPr/>
      <dgm:t>
        <a:bodyPr/>
        <a:lstStyle/>
        <a:p>
          <a:endParaRPr lang="en-US"/>
        </a:p>
      </dgm:t>
    </dgm:pt>
    <dgm:pt modelId="{D1765B12-7F90-49F9-ACAF-DD5F6C7DBE0A}" type="sibTrans" cxnId="{C197D98E-44F3-4D73-B438-D2225AC42E47}">
      <dgm:prSet/>
      <dgm:spPr/>
      <dgm:t>
        <a:bodyPr/>
        <a:lstStyle/>
        <a:p>
          <a:endParaRPr lang="en-US"/>
        </a:p>
      </dgm:t>
    </dgm:pt>
    <dgm:pt modelId="{1878B250-81C0-4482-9605-6E965E6B82F0}">
      <dgm:prSet/>
      <dgm:spPr/>
      <dgm:t>
        <a:bodyPr/>
        <a:lstStyle/>
        <a:p>
          <a:r>
            <a:rPr lang="de-DE"/>
            <a:t>DD: Muskelfaserriss, Muskelzerrung</a:t>
          </a:r>
          <a:endParaRPr lang="en-US"/>
        </a:p>
      </dgm:t>
    </dgm:pt>
    <dgm:pt modelId="{AB61A838-5389-4737-B9AC-FA0B58A6CDEB}" type="parTrans" cxnId="{FFB7144B-2D2C-4AD7-9EBA-F8F47A4A2EED}">
      <dgm:prSet/>
      <dgm:spPr/>
      <dgm:t>
        <a:bodyPr/>
        <a:lstStyle/>
        <a:p>
          <a:endParaRPr lang="en-US"/>
        </a:p>
      </dgm:t>
    </dgm:pt>
    <dgm:pt modelId="{5CFA8F5A-9A70-4703-AD65-CF0E280793C4}" type="sibTrans" cxnId="{FFB7144B-2D2C-4AD7-9EBA-F8F47A4A2EED}">
      <dgm:prSet/>
      <dgm:spPr/>
      <dgm:t>
        <a:bodyPr/>
        <a:lstStyle/>
        <a:p>
          <a:endParaRPr lang="en-US"/>
        </a:p>
      </dgm:t>
    </dgm:pt>
    <dgm:pt modelId="{19351F6A-F5C6-4629-BBB5-E59CEF6BC658}">
      <dgm:prSet/>
      <dgm:spPr/>
      <dgm:t>
        <a:bodyPr/>
        <a:lstStyle/>
        <a:p>
          <a:r>
            <a:rPr lang="de-DE" b="0" i="0"/>
            <a:t>Bestimmung der </a:t>
          </a:r>
          <a:r>
            <a:rPr lang="de-DE" b="1" i="0"/>
            <a:t>klinischen Wahrscheinlichkeit</a:t>
          </a:r>
          <a:r>
            <a:rPr lang="de-DE" b="0" i="0"/>
            <a:t> mittels Wells-Score</a:t>
          </a:r>
          <a:endParaRPr lang="en-US"/>
        </a:p>
      </dgm:t>
    </dgm:pt>
    <dgm:pt modelId="{31E5E7AF-F257-42DA-B2AD-8C58878B2494}" type="parTrans" cxnId="{2D31F406-6AFE-41E4-9F9D-DEA7E5BA7E87}">
      <dgm:prSet/>
      <dgm:spPr/>
      <dgm:t>
        <a:bodyPr/>
        <a:lstStyle/>
        <a:p>
          <a:endParaRPr lang="en-US"/>
        </a:p>
      </dgm:t>
    </dgm:pt>
    <dgm:pt modelId="{2FE14E74-3045-4494-A362-C5C8037E26E1}" type="sibTrans" cxnId="{2D31F406-6AFE-41E4-9F9D-DEA7E5BA7E87}">
      <dgm:prSet/>
      <dgm:spPr/>
      <dgm:t>
        <a:bodyPr/>
        <a:lstStyle/>
        <a:p>
          <a:endParaRPr lang="en-US"/>
        </a:p>
      </dgm:t>
    </dgm:pt>
    <dgm:pt modelId="{E4033DBD-C822-4C4C-B081-95348A773D83}">
      <dgm:prSet/>
      <dgm:spPr/>
      <dgm:t>
        <a:bodyPr/>
        <a:lstStyle/>
        <a:p>
          <a:r>
            <a:rPr lang="de-DE" b="0" i="0"/>
            <a:t>Das strukturierte Vorgehen nach Wells-Score reduziert unnötige Bildgebung und unterstützt das risikoadaptierte Management ambulanter Patienten mit TVT -Verdacht</a:t>
          </a:r>
          <a:endParaRPr lang="en-US"/>
        </a:p>
      </dgm:t>
    </dgm:pt>
    <dgm:pt modelId="{1A24432A-15D3-44CA-9BAE-27DF68FCB90F}" type="parTrans" cxnId="{97160D07-1B95-4B8D-9202-C7E488DBEA9A}">
      <dgm:prSet/>
      <dgm:spPr/>
      <dgm:t>
        <a:bodyPr/>
        <a:lstStyle/>
        <a:p>
          <a:endParaRPr lang="en-US"/>
        </a:p>
      </dgm:t>
    </dgm:pt>
    <dgm:pt modelId="{16F1E1D2-8DDE-466F-A70C-D48A30355924}" type="sibTrans" cxnId="{97160D07-1B95-4B8D-9202-C7E488DBEA9A}">
      <dgm:prSet/>
      <dgm:spPr/>
      <dgm:t>
        <a:bodyPr/>
        <a:lstStyle/>
        <a:p>
          <a:endParaRPr lang="en-US"/>
        </a:p>
      </dgm:t>
    </dgm:pt>
    <dgm:pt modelId="{1D1F031E-C09B-A34A-B97C-2DEA5ED76FDD}" type="pres">
      <dgm:prSet presAssocID="{3D3B66F9-D113-4329-9EE8-8B244FD2AF89}" presName="vert0" presStyleCnt="0">
        <dgm:presLayoutVars>
          <dgm:dir/>
          <dgm:animOne val="branch"/>
          <dgm:animLvl val="lvl"/>
        </dgm:presLayoutVars>
      </dgm:prSet>
      <dgm:spPr/>
    </dgm:pt>
    <dgm:pt modelId="{81BDE435-093C-0F4C-B518-0AA2A5B36820}" type="pres">
      <dgm:prSet presAssocID="{B006879E-BF33-4B18-B44E-3BD40A5E027A}" presName="thickLine" presStyleLbl="alignNode1" presStyleIdx="0" presStyleCnt="4"/>
      <dgm:spPr/>
    </dgm:pt>
    <dgm:pt modelId="{43920A11-5D1D-5A40-9AF6-A0931491C60C}" type="pres">
      <dgm:prSet presAssocID="{B006879E-BF33-4B18-B44E-3BD40A5E027A}" presName="horz1" presStyleCnt="0"/>
      <dgm:spPr/>
    </dgm:pt>
    <dgm:pt modelId="{9C03E460-5544-174E-9DB6-B48B88336F4C}" type="pres">
      <dgm:prSet presAssocID="{B006879E-BF33-4B18-B44E-3BD40A5E027A}" presName="tx1" presStyleLbl="revTx" presStyleIdx="0" presStyleCnt="4"/>
      <dgm:spPr/>
    </dgm:pt>
    <dgm:pt modelId="{0A2B6A6B-C9FB-C747-8E55-735A06AB273A}" type="pres">
      <dgm:prSet presAssocID="{B006879E-BF33-4B18-B44E-3BD40A5E027A}" presName="vert1" presStyleCnt="0"/>
      <dgm:spPr/>
    </dgm:pt>
    <dgm:pt modelId="{D6DF649E-BBF0-404F-857D-E76C446581AB}" type="pres">
      <dgm:prSet presAssocID="{1878B250-81C0-4482-9605-6E965E6B82F0}" presName="thickLine" presStyleLbl="alignNode1" presStyleIdx="1" presStyleCnt="4"/>
      <dgm:spPr/>
    </dgm:pt>
    <dgm:pt modelId="{655A9163-391F-C141-AD94-8D1E2931E731}" type="pres">
      <dgm:prSet presAssocID="{1878B250-81C0-4482-9605-6E965E6B82F0}" presName="horz1" presStyleCnt="0"/>
      <dgm:spPr/>
    </dgm:pt>
    <dgm:pt modelId="{FEF6D6CB-6DEB-6344-AC9B-961C7BA9A7DA}" type="pres">
      <dgm:prSet presAssocID="{1878B250-81C0-4482-9605-6E965E6B82F0}" presName="tx1" presStyleLbl="revTx" presStyleIdx="1" presStyleCnt="4"/>
      <dgm:spPr/>
    </dgm:pt>
    <dgm:pt modelId="{ABBBE217-7BB7-8040-8D3C-E80FB2D8AD57}" type="pres">
      <dgm:prSet presAssocID="{1878B250-81C0-4482-9605-6E965E6B82F0}" presName="vert1" presStyleCnt="0"/>
      <dgm:spPr/>
    </dgm:pt>
    <dgm:pt modelId="{417C3AEE-23AF-E348-B91A-26DF13021870}" type="pres">
      <dgm:prSet presAssocID="{19351F6A-F5C6-4629-BBB5-E59CEF6BC658}" presName="thickLine" presStyleLbl="alignNode1" presStyleIdx="2" presStyleCnt="4"/>
      <dgm:spPr/>
    </dgm:pt>
    <dgm:pt modelId="{4C2339F3-54B5-B444-9349-B5617F11F044}" type="pres">
      <dgm:prSet presAssocID="{19351F6A-F5C6-4629-BBB5-E59CEF6BC658}" presName="horz1" presStyleCnt="0"/>
      <dgm:spPr/>
    </dgm:pt>
    <dgm:pt modelId="{F867138C-6EEC-0748-97BC-37D28229305A}" type="pres">
      <dgm:prSet presAssocID="{19351F6A-F5C6-4629-BBB5-E59CEF6BC658}" presName="tx1" presStyleLbl="revTx" presStyleIdx="2" presStyleCnt="4"/>
      <dgm:spPr/>
    </dgm:pt>
    <dgm:pt modelId="{93FFE082-B7DC-424E-8D72-33D5C05A4860}" type="pres">
      <dgm:prSet presAssocID="{19351F6A-F5C6-4629-BBB5-E59CEF6BC658}" presName="vert1" presStyleCnt="0"/>
      <dgm:spPr/>
    </dgm:pt>
    <dgm:pt modelId="{506218BC-AEF4-B64B-8309-4C56F9922969}" type="pres">
      <dgm:prSet presAssocID="{E4033DBD-C822-4C4C-B081-95348A773D83}" presName="thickLine" presStyleLbl="alignNode1" presStyleIdx="3" presStyleCnt="4"/>
      <dgm:spPr/>
    </dgm:pt>
    <dgm:pt modelId="{E34CAA43-F18D-4B49-BFF6-8210C865E2A4}" type="pres">
      <dgm:prSet presAssocID="{E4033DBD-C822-4C4C-B081-95348A773D83}" presName="horz1" presStyleCnt="0"/>
      <dgm:spPr/>
    </dgm:pt>
    <dgm:pt modelId="{BC9A3C6C-323B-B648-A147-36F68B550F3F}" type="pres">
      <dgm:prSet presAssocID="{E4033DBD-C822-4C4C-B081-95348A773D83}" presName="tx1" presStyleLbl="revTx" presStyleIdx="3" presStyleCnt="4"/>
      <dgm:spPr/>
    </dgm:pt>
    <dgm:pt modelId="{BF5DE32E-720B-C449-88AF-719DD58F0835}" type="pres">
      <dgm:prSet presAssocID="{E4033DBD-C822-4C4C-B081-95348A773D83}" presName="vert1" presStyleCnt="0"/>
      <dgm:spPr/>
    </dgm:pt>
  </dgm:ptLst>
  <dgm:cxnLst>
    <dgm:cxn modelId="{2D31F406-6AFE-41E4-9F9D-DEA7E5BA7E87}" srcId="{3D3B66F9-D113-4329-9EE8-8B244FD2AF89}" destId="{19351F6A-F5C6-4629-BBB5-E59CEF6BC658}" srcOrd="2" destOrd="0" parTransId="{31E5E7AF-F257-42DA-B2AD-8C58878B2494}" sibTransId="{2FE14E74-3045-4494-A362-C5C8037E26E1}"/>
    <dgm:cxn modelId="{97160D07-1B95-4B8D-9202-C7E488DBEA9A}" srcId="{3D3B66F9-D113-4329-9EE8-8B244FD2AF89}" destId="{E4033DBD-C822-4C4C-B081-95348A773D83}" srcOrd="3" destOrd="0" parTransId="{1A24432A-15D3-44CA-9BAE-27DF68FCB90F}" sibTransId="{16F1E1D2-8DDE-466F-A70C-D48A30355924}"/>
    <dgm:cxn modelId="{0C34E325-8AB5-0C40-99F7-FAE69FAE6211}" type="presOf" srcId="{B006879E-BF33-4B18-B44E-3BD40A5E027A}" destId="{9C03E460-5544-174E-9DB6-B48B88336F4C}" srcOrd="0" destOrd="0" presId="urn:microsoft.com/office/officeart/2008/layout/LinedList"/>
    <dgm:cxn modelId="{E79C292E-D2EA-1844-A31C-061917D922E1}" type="presOf" srcId="{1878B250-81C0-4482-9605-6E965E6B82F0}" destId="{FEF6D6CB-6DEB-6344-AC9B-961C7BA9A7DA}" srcOrd="0" destOrd="0" presId="urn:microsoft.com/office/officeart/2008/layout/LinedList"/>
    <dgm:cxn modelId="{FFB7144B-2D2C-4AD7-9EBA-F8F47A4A2EED}" srcId="{3D3B66F9-D113-4329-9EE8-8B244FD2AF89}" destId="{1878B250-81C0-4482-9605-6E965E6B82F0}" srcOrd="1" destOrd="0" parTransId="{AB61A838-5389-4737-B9AC-FA0B58A6CDEB}" sibTransId="{5CFA8F5A-9A70-4703-AD65-CF0E280793C4}"/>
    <dgm:cxn modelId="{F35DE67A-8B1C-0148-81E3-378384C86C8F}" type="presOf" srcId="{E4033DBD-C822-4C4C-B081-95348A773D83}" destId="{BC9A3C6C-323B-B648-A147-36F68B550F3F}" srcOrd="0" destOrd="0" presId="urn:microsoft.com/office/officeart/2008/layout/LinedList"/>
    <dgm:cxn modelId="{C197D98E-44F3-4D73-B438-D2225AC42E47}" srcId="{3D3B66F9-D113-4329-9EE8-8B244FD2AF89}" destId="{B006879E-BF33-4B18-B44E-3BD40A5E027A}" srcOrd="0" destOrd="0" parTransId="{241CC35B-6493-4F38-9968-284B6E6CD4D6}" sibTransId="{D1765B12-7F90-49F9-ACAF-DD5F6C7DBE0A}"/>
    <dgm:cxn modelId="{F0410D9E-59AF-5646-96B4-A0127658941E}" type="presOf" srcId="{3D3B66F9-D113-4329-9EE8-8B244FD2AF89}" destId="{1D1F031E-C09B-A34A-B97C-2DEA5ED76FDD}" srcOrd="0" destOrd="0" presId="urn:microsoft.com/office/officeart/2008/layout/LinedList"/>
    <dgm:cxn modelId="{730223AB-28AE-A24C-A83E-9BBD06594E98}" type="presOf" srcId="{19351F6A-F5C6-4629-BBB5-E59CEF6BC658}" destId="{F867138C-6EEC-0748-97BC-37D28229305A}" srcOrd="0" destOrd="0" presId="urn:microsoft.com/office/officeart/2008/layout/LinedList"/>
    <dgm:cxn modelId="{07053A08-1743-6A4F-BD06-6047923D7C92}" type="presParOf" srcId="{1D1F031E-C09B-A34A-B97C-2DEA5ED76FDD}" destId="{81BDE435-093C-0F4C-B518-0AA2A5B36820}" srcOrd="0" destOrd="0" presId="urn:microsoft.com/office/officeart/2008/layout/LinedList"/>
    <dgm:cxn modelId="{2A1221C8-FD45-F741-AF9C-21857DE7F6D0}" type="presParOf" srcId="{1D1F031E-C09B-A34A-B97C-2DEA5ED76FDD}" destId="{43920A11-5D1D-5A40-9AF6-A0931491C60C}" srcOrd="1" destOrd="0" presId="urn:microsoft.com/office/officeart/2008/layout/LinedList"/>
    <dgm:cxn modelId="{CD33C99E-435F-674F-B7CF-BE03143A4252}" type="presParOf" srcId="{43920A11-5D1D-5A40-9AF6-A0931491C60C}" destId="{9C03E460-5544-174E-9DB6-B48B88336F4C}" srcOrd="0" destOrd="0" presId="urn:microsoft.com/office/officeart/2008/layout/LinedList"/>
    <dgm:cxn modelId="{114159CB-220D-D149-AF7D-6B310FAD773C}" type="presParOf" srcId="{43920A11-5D1D-5A40-9AF6-A0931491C60C}" destId="{0A2B6A6B-C9FB-C747-8E55-735A06AB273A}" srcOrd="1" destOrd="0" presId="urn:microsoft.com/office/officeart/2008/layout/LinedList"/>
    <dgm:cxn modelId="{00D0E447-FD29-A643-AB42-48D6B42DBA65}" type="presParOf" srcId="{1D1F031E-C09B-A34A-B97C-2DEA5ED76FDD}" destId="{D6DF649E-BBF0-404F-857D-E76C446581AB}" srcOrd="2" destOrd="0" presId="urn:microsoft.com/office/officeart/2008/layout/LinedList"/>
    <dgm:cxn modelId="{314DCFF0-33D0-C343-8F3D-19AABBD10452}" type="presParOf" srcId="{1D1F031E-C09B-A34A-B97C-2DEA5ED76FDD}" destId="{655A9163-391F-C141-AD94-8D1E2931E731}" srcOrd="3" destOrd="0" presId="urn:microsoft.com/office/officeart/2008/layout/LinedList"/>
    <dgm:cxn modelId="{D5DCD645-82BB-EC49-9BF5-73589057CCD1}" type="presParOf" srcId="{655A9163-391F-C141-AD94-8D1E2931E731}" destId="{FEF6D6CB-6DEB-6344-AC9B-961C7BA9A7DA}" srcOrd="0" destOrd="0" presId="urn:microsoft.com/office/officeart/2008/layout/LinedList"/>
    <dgm:cxn modelId="{DBC78318-39AD-D747-AE44-70B47BA5F80A}" type="presParOf" srcId="{655A9163-391F-C141-AD94-8D1E2931E731}" destId="{ABBBE217-7BB7-8040-8D3C-E80FB2D8AD57}" srcOrd="1" destOrd="0" presId="urn:microsoft.com/office/officeart/2008/layout/LinedList"/>
    <dgm:cxn modelId="{B7B1B32B-F5A0-1143-88C5-F5487DFA1421}" type="presParOf" srcId="{1D1F031E-C09B-A34A-B97C-2DEA5ED76FDD}" destId="{417C3AEE-23AF-E348-B91A-26DF13021870}" srcOrd="4" destOrd="0" presId="urn:microsoft.com/office/officeart/2008/layout/LinedList"/>
    <dgm:cxn modelId="{A1A89CBC-5A42-2142-8F5E-163C7435393B}" type="presParOf" srcId="{1D1F031E-C09B-A34A-B97C-2DEA5ED76FDD}" destId="{4C2339F3-54B5-B444-9349-B5617F11F044}" srcOrd="5" destOrd="0" presId="urn:microsoft.com/office/officeart/2008/layout/LinedList"/>
    <dgm:cxn modelId="{E7A3A65A-5637-7841-8049-DA2886ADEC48}" type="presParOf" srcId="{4C2339F3-54B5-B444-9349-B5617F11F044}" destId="{F867138C-6EEC-0748-97BC-37D28229305A}" srcOrd="0" destOrd="0" presId="urn:microsoft.com/office/officeart/2008/layout/LinedList"/>
    <dgm:cxn modelId="{E36EE42E-7D85-1B4B-81C0-1D0EBFC63AA4}" type="presParOf" srcId="{4C2339F3-54B5-B444-9349-B5617F11F044}" destId="{93FFE082-B7DC-424E-8D72-33D5C05A4860}" srcOrd="1" destOrd="0" presId="urn:microsoft.com/office/officeart/2008/layout/LinedList"/>
    <dgm:cxn modelId="{CE4213D7-7604-1E47-9D43-2F0C9A8ACAD1}" type="presParOf" srcId="{1D1F031E-C09B-A34A-B97C-2DEA5ED76FDD}" destId="{506218BC-AEF4-B64B-8309-4C56F9922969}" srcOrd="6" destOrd="0" presId="urn:microsoft.com/office/officeart/2008/layout/LinedList"/>
    <dgm:cxn modelId="{34E2ADCB-A436-724C-8B4B-A22465B7E348}" type="presParOf" srcId="{1D1F031E-C09B-A34A-B97C-2DEA5ED76FDD}" destId="{E34CAA43-F18D-4B49-BFF6-8210C865E2A4}" srcOrd="7" destOrd="0" presId="urn:microsoft.com/office/officeart/2008/layout/LinedList"/>
    <dgm:cxn modelId="{DE0F67BE-C2B7-E04A-893F-1E482707854E}" type="presParOf" srcId="{E34CAA43-F18D-4B49-BFF6-8210C865E2A4}" destId="{BC9A3C6C-323B-B648-A147-36F68B550F3F}" srcOrd="0" destOrd="0" presId="urn:microsoft.com/office/officeart/2008/layout/LinedList"/>
    <dgm:cxn modelId="{DD0FC75B-1CBD-8542-B771-DA52CE9EEF50}" type="presParOf" srcId="{E34CAA43-F18D-4B49-BFF6-8210C865E2A4}" destId="{BF5DE32E-720B-C449-88AF-719DD58F083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1D69FB8-E086-41C7-A38A-5A4C6C2EAC46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027B86FA-841D-4B8F-8AA4-CC7234E902A5}">
      <dgm:prSet custT="1"/>
      <dgm:spPr/>
      <dgm:t>
        <a:bodyPr/>
        <a:lstStyle/>
        <a:p>
          <a:r>
            <a:rPr lang="de-DE" sz="2000" b="1" dirty="0"/>
            <a:t>Duplexunterstütze vollständige Kompressionssonographie </a:t>
          </a:r>
          <a:r>
            <a:rPr lang="de-DE" sz="2000" b="0" i="0" dirty="0"/>
            <a:t>der Beinvenen vom proximalen Oberschenkel bis zu den distalen Unterschenkelvenen (Standort-abhängig, Expertise)</a:t>
          </a:r>
          <a:endParaRPr lang="de-DE" sz="2000" dirty="0"/>
        </a:p>
        <a:p>
          <a:endParaRPr lang="de-DE" sz="2000" dirty="0"/>
        </a:p>
        <a:p>
          <a:r>
            <a:rPr lang="de-DE" sz="2000" dirty="0"/>
            <a:t>Nicht zeitnah möglich:</a:t>
          </a:r>
          <a:endParaRPr lang="en-US" sz="2000" dirty="0"/>
        </a:p>
      </dgm:t>
    </dgm:pt>
    <dgm:pt modelId="{5DFAE4A6-D6FD-41D4-AF18-526AF4C11B01}" type="parTrans" cxnId="{2B7070E9-EF55-44B9-8B78-83EDAFB5C344}">
      <dgm:prSet/>
      <dgm:spPr/>
      <dgm:t>
        <a:bodyPr/>
        <a:lstStyle/>
        <a:p>
          <a:endParaRPr lang="en-US" sz="2000"/>
        </a:p>
      </dgm:t>
    </dgm:pt>
    <dgm:pt modelId="{D78AAEF6-A1D2-4259-9B7C-18DA4FFA35C7}" type="sibTrans" cxnId="{2B7070E9-EF55-44B9-8B78-83EDAFB5C344}">
      <dgm:prSet/>
      <dgm:spPr/>
      <dgm:t>
        <a:bodyPr/>
        <a:lstStyle/>
        <a:p>
          <a:endParaRPr lang="en-US" sz="2000"/>
        </a:p>
      </dgm:t>
    </dgm:pt>
    <dgm:pt modelId="{C7A42474-BC93-4A5B-B81D-A13CE6A9B26F}">
      <dgm:prSet custT="1"/>
      <dgm:spPr/>
      <dgm:t>
        <a:bodyPr/>
        <a:lstStyle/>
        <a:p>
          <a:r>
            <a:rPr lang="de-DE" sz="2000" b="1" i="0" dirty="0"/>
            <a:t>POCUS‑Setting </a:t>
          </a:r>
          <a:r>
            <a:rPr lang="de-DE" sz="2000" b="0" i="0" dirty="0"/>
            <a:t>(</a:t>
          </a:r>
          <a:r>
            <a:rPr lang="de-DE" sz="2000" b="0" i="0" dirty="0" err="1"/>
            <a:t>point</a:t>
          </a:r>
          <a:r>
            <a:rPr lang="de-DE" sz="2000" b="0" i="0" dirty="0"/>
            <a:t> </a:t>
          </a:r>
          <a:r>
            <a:rPr lang="de-DE" sz="2000" b="0" i="0" dirty="0" err="1"/>
            <a:t>of</a:t>
          </a:r>
          <a:r>
            <a:rPr lang="de-DE" sz="2000" b="0" i="0" dirty="0"/>
            <a:t> care) (z.B. Notaufnahme, Hausarztpraxis): </a:t>
          </a:r>
          <a:r>
            <a:rPr lang="de-DE" sz="2000" b="1" i="0" dirty="0"/>
            <a:t>3‑Punkte‑Protokoll, </a:t>
          </a:r>
          <a:r>
            <a:rPr lang="de-DE" sz="2000" b="0" i="0" dirty="0"/>
            <a:t>um zu einer Therapieentscheidung zu kommen. Dann aber</a:t>
          </a:r>
        </a:p>
        <a:p>
          <a:r>
            <a:rPr lang="de-DE" sz="2000" b="0" i="0" dirty="0"/>
            <a:t>2. Untersuchung in 4-7 Tagen</a:t>
          </a:r>
          <a:endParaRPr lang="en-US" sz="2000" b="0" dirty="0"/>
        </a:p>
      </dgm:t>
    </dgm:pt>
    <dgm:pt modelId="{7A272C7E-EBD0-49AF-9079-B1100E116BA6}" type="parTrans" cxnId="{AFD9CAB2-9E21-405E-AB08-30356879345D}">
      <dgm:prSet/>
      <dgm:spPr/>
      <dgm:t>
        <a:bodyPr/>
        <a:lstStyle/>
        <a:p>
          <a:endParaRPr lang="en-US" sz="2000"/>
        </a:p>
      </dgm:t>
    </dgm:pt>
    <dgm:pt modelId="{F025FDF0-E6BB-4B63-8F58-0F919722E9D4}" type="sibTrans" cxnId="{AFD9CAB2-9E21-405E-AB08-30356879345D}">
      <dgm:prSet/>
      <dgm:spPr/>
      <dgm:t>
        <a:bodyPr/>
        <a:lstStyle/>
        <a:p>
          <a:endParaRPr lang="en-US" sz="2000"/>
        </a:p>
      </dgm:t>
    </dgm:pt>
    <dgm:pt modelId="{904C678D-C330-40C6-89B9-E5B544E689C4}">
      <dgm:prSet custT="1"/>
      <dgm:spPr/>
      <dgm:t>
        <a:bodyPr/>
        <a:lstStyle/>
        <a:p>
          <a:r>
            <a:rPr lang="de-DE" sz="2000" b="1" i="0" dirty="0"/>
            <a:t>Vollständige duplexgestützte Untersuchung</a:t>
          </a:r>
          <a:r>
            <a:rPr lang="de-DE" sz="2000" b="0" i="0" dirty="0"/>
            <a:t> </a:t>
          </a:r>
          <a:endParaRPr lang="en-US" sz="2000" dirty="0"/>
        </a:p>
      </dgm:t>
    </dgm:pt>
    <dgm:pt modelId="{14D6A3E2-A220-4243-A5E0-60C9B60E1320}" type="parTrans" cxnId="{B5B953D0-9070-42BB-8F31-83C989F259CA}">
      <dgm:prSet/>
      <dgm:spPr/>
      <dgm:t>
        <a:bodyPr/>
        <a:lstStyle/>
        <a:p>
          <a:endParaRPr lang="en-US" sz="2000"/>
        </a:p>
      </dgm:t>
    </dgm:pt>
    <dgm:pt modelId="{8B10FD4B-2A27-497A-8FBA-CF88EF7A7589}" type="sibTrans" cxnId="{B5B953D0-9070-42BB-8F31-83C989F259CA}">
      <dgm:prSet/>
      <dgm:spPr/>
      <dgm:t>
        <a:bodyPr/>
        <a:lstStyle/>
        <a:p>
          <a:endParaRPr lang="en-US" sz="2000"/>
        </a:p>
      </dgm:t>
    </dgm:pt>
    <dgm:pt modelId="{436DEABA-1A96-9F46-ACEA-DB1FC2B535F3}" type="pres">
      <dgm:prSet presAssocID="{81D69FB8-E086-41C7-A38A-5A4C6C2EAC46}" presName="vert0" presStyleCnt="0">
        <dgm:presLayoutVars>
          <dgm:dir/>
          <dgm:animOne val="branch"/>
          <dgm:animLvl val="lvl"/>
        </dgm:presLayoutVars>
      </dgm:prSet>
      <dgm:spPr/>
    </dgm:pt>
    <dgm:pt modelId="{E299F37C-895D-A24A-BA98-FC6615AC78AF}" type="pres">
      <dgm:prSet presAssocID="{027B86FA-841D-4B8F-8AA4-CC7234E902A5}" presName="thickLine" presStyleLbl="alignNode1" presStyleIdx="0" presStyleCnt="3"/>
      <dgm:spPr/>
    </dgm:pt>
    <dgm:pt modelId="{C9A6F2BC-8A8F-3844-BDEE-BD343EE432EF}" type="pres">
      <dgm:prSet presAssocID="{027B86FA-841D-4B8F-8AA4-CC7234E902A5}" presName="horz1" presStyleCnt="0"/>
      <dgm:spPr/>
    </dgm:pt>
    <dgm:pt modelId="{F9DA18F7-8E91-4A4F-977C-7FACBCD0A90C}" type="pres">
      <dgm:prSet presAssocID="{027B86FA-841D-4B8F-8AA4-CC7234E902A5}" presName="tx1" presStyleLbl="revTx" presStyleIdx="0" presStyleCnt="3"/>
      <dgm:spPr/>
    </dgm:pt>
    <dgm:pt modelId="{A654213A-8028-1844-BABD-A5B79EE648C1}" type="pres">
      <dgm:prSet presAssocID="{027B86FA-841D-4B8F-8AA4-CC7234E902A5}" presName="vert1" presStyleCnt="0"/>
      <dgm:spPr/>
    </dgm:pt>
    <dgm:pt modelId="{257E9EE2-28C2-1444-B643-A8653900DF40}" type="pres">
      <dgm:prSet presAssocID="{C7A42474-BC93-4A5B-B81D-A13CE6A9B26F}" presName="thickLine" presStyleLbl="alignNode1" presStyleIdx="1" presStyleCnt="3"/>
      <dgm:spPr/>
    </dgm:pt>
    <dgm:pt modelId="{70DE0D31-2817-6F4B-9EF9-923A68CAD425}" type="pres">
      <dgm:prSet presAssocID="{C7A42474-BC93-4A5B-B81D-A13CE6A9B26F}" presName="horz1" presStyleCnt="0"/>
      <dgm:spPr/>
    </dgm:pt>
    <dgm:pt modelId="{F12C4F12-D2C2-4243-AAEE-7387AA08890B}" type="pres">
      <dgm:prSet presAssocID="{C7A42474-BC93-4A5B-B81D-A13CE6A9B26F}" presName="tx1" presStyleLbl="revTx" presStyleIdx="1" presStyleCnt="3"/>
      <dgm:spPr/>
    </dgm:pt>
    <dgm:pt modelId="{D8E0AC93-672C-A849-BDF4-584AFB03FEA6}" type="pres">
      <dgm:prSet presAssocID="{C7A42474-BC93-4A5B-B81D-A13CE6A9B26F}" presName="vert1" presStyleCnt="0"/>
      <dgm:spPr/>
    </dgm:pt>
    <dgm:pt modelId="{D954CFCB-8400-9A44-9807-E07E03DB7D41}" type="pres">
      <dgm:prSet presAssocID="{904C678D-C330-40C6-89B9-E5B544E689C4}" presName="thickLine" presStyleLbl="alignNode1" presStyleIdx="2" presStyleCnt="3"/>
      <dgm:spPr/>
    </dgm:pt>
    <dgm:pt modelId="{9F895055-5ABA-9547-9654-4F3E047293D4}" type="pres">
      <dgm:prSet presAssocID="{904C678D-C330-40C6-89B9-E5B544E689C4}" presName="horz1" presStyleCnt="0"/>
      <dgm:spPr/>
    </dgm:pt>
    <dgm:pt modelId="{FA5F7BE9-2F63-F648-9290-9300CC61D458}" type="pres">
      <dgm:prSet presAssocID="{904C678D-C330-40C6-89B9-E5B544E689C4}" presName="tx1" presStyleLbl="revTx" presStyleIdx="2" presStyleCnt="3"/>
      <dgm:spPr/>
    </dgm:pt>
    <dgm:pt modelId="{7723B338-000C-2141-8375-EB579B877E11}" type="pres">
      <dgm:prSet presAssocID="{904C678D-C330-40C6-89B9-E5B544E689C4}" presName="vert1" presStyleCnt="0"/>
      <dgm:spPr/>
    </dgm:pt>
  </dgm:ptLst>
  <dgm:cxnLst>
    <dgm:cxn modelId="{D571E620-85C0-8541-8FA1-A584E3F80F0D}" type="presOf" srcId="{027B86FA-841D-4B8F-8AA4-CC7234E902A5}" destId="{F9DA18F7-8E91-4A4F-977C-7FACBCD0A90C}" srcOrd="0" destOrd="0" presId="urn:microsoft.com/office/officeart/2008/layout/LinedList"/>
    <dgm:cxn modelId="{B1F0125A-A250-BB4A-8231-B62D7DE4CDE3}" type="presOf" srcId="{C7A42474-BC93-4A5B-B81D-A13CE6A9B26F}" destId="{F12C4F12-D2C2-4243-AAEE-7387AA08890B}" srcOrd="0" destOrd="0" presId="urn:microsoft.com/office/officeart/2008/layout/LinedList"/>
    <dgm:cxn modelId="{E72C4397-AA3A-F746-A750-8EF2376BC677}" type="presOf" srcId="{904C678D-C330-40C6-89B9-E5B544E689C4}" destId="{FA5F7BE9-2F63-F648-9290-9300CC61D458}" srcOrd="0" destOrd="0" presId="urn:microsoft.com/office/officeart/2008/layout/LinedList"/>
    <dgm:cxn modelId="{AFD9CAB2-9E21-405E-AB08-30356879345D}" srcId="{81D69FB8-E086-41C7-A38A-5A4C6C2EAC46}" destId="{C7A42474-BC93-4A5B-B81D-A13CE6A9B26F}" srcOrd="1" destOrd="0" parTransId="{7A272C7E-EBD0-49AF-9079-B1100E116BA6}" sibTransId="{F025FDF0-E6BB-4B63-8F58-0F919722E9D4}"/>
    <dgm:cxn modelId="{B5B953D0-9070-42BB-8F31-83C989F259CA}" srcId="{81D69FB8-E086-41C7-A38A-5A4C6C2EAC46}" destId="{904C678D-C330-40C6-89B9-E5B544E689C4}" srcOrd="2" destOrd="0" parTransId="{14D6A3E2-A220-4243-A5E0-60C9B60E1320}" sibTransId="{8B10FD4B-2A27-497A-8FBA-CF88EF7A7589}"/>
    <dgm:cxn modelId="{2B7070E9-EF55-44B9-8B78-83EDAFB5C344}" srcId="{81D69FB8-E086-41C7-A38A-5A4C6C2EAC46}" destId="{027B86FA-841D-4B8F-8AA4-CC7234E902A5}" srcOrd="0" destOrd="0" parTransId="{5DFAE4A6-D6FD-41D4-AF18-526AF4C11B01}" sibTransId="{D78AAEF6-A1D2-4259-9B7C-18DA4FFA35C7}"/>
    <dgm:cxn modelId="{A679DEFC-0C2A-7242-9DE4-BF11AE640FE1}" type="presOf" srcId="{81D69FB8-E086-41C7-A38A-5A4C6C2EAC46}" destId="{436DEABA-1A96-9F46-ACEA-DB1FC2B535F3}" srcOrd="0" destOrd="0" presId="urn:microsoft.com/office/officeart/2008/layout/LinedList"/>
    <dgm:cxn modelId="{244044F0-787D-1F46-A363-8DACBA260A82}" type="presParOf" srcId="{436DEABA-1A96-9F46-ACEA-DB1FC2B535F3}" destId="{E299F37C-895D-A24A-BA98-FC6615AC78AF}" srcOrd="0" destOrd="0" presId="urn:microsoft.com/office/officeart/2008/layout/LinedList"/>
    <dgm:cxn modelId="{FB77467E-BB0F-0743-B6D5-7A61ABA5BE31}" type="presParOf" srcId="{436DEABA-1A96-9F46-ACEA-DB1FC2B535F3}" destId="{C9A6F2BC-8A8F-3844-BDEE-BD343EE432EF}" srcOrd="1" destOrd="0" presId="urn:microsoft.com/office/officeart/2008/layout/LinedList"/>
    <dgm:cxn modelId="{A8A4084F-E835-C940-B709-D9ADBD7D424F}" type="presParOf" srcId="{C9A6F2BC-8A8F-3844-BDEE-BD343EE432EF}" destId="{F9DA18F7-8E91-4A4F-977C-7FACBCD0A90C}" srcOrd="0" destOrd="0" presId="urn:microsoft.com/office/officeart/2008/layout/LinedList"/>
    <dgm:cxn modelId="{E9F5D4A8-88BA-2948-8918-C0F530E41442}" type="presParOf" srcId="{C9A6F2BC-8A8F-3844-BDEE-BD343EE432EF}" destId="{A654213A-8028-1844-BABD-A5B79EE648C1}" srcOrd="1" destOrd="0" presId="urn:microsoft.com/office/officeart/2008/layout/LinedList"/>
    <dgm:cxn modelId="{49412A56-98D2-2A41-BC52-849282493F83}" type="presParOf" srcId="{436DEABA-1A96-9F46-ACEA-DB1FC2B535F3}" destId="{257E9EE2-28C2-1444-B643-A8653900DF40}" srcOrd="2" destOrd="0" presId="urn:microsoft.com/office/officeart/2008/layout/LinedList"/>
    <dgm:cxn modelId="{94F289D7-2560-C345-A70B-15AF9FFADFCE}" type="presParOf" srcId="{436DEABA-1A96-9F46-ACEA-DB1FC2B535F3}" destId="{70DE0D31-2817-6F4B-9EF9-923A68CAD425}" srcOrd="3" destOrd="0" presId="urn:microsoft.com/office/officeart/2008/layout/LinedList"/>
    <dgm:cxn modelId="{BACF6F06-2396-F44C-962F-DE38B45E5176}" type="presParOf" srcId="{70DE0D31-2817-6F4B-9EF9-923A68CAD425}" destId="{F12C4F12-D2C2-4243-AAEE-7387AA08890B}" srcOrd="0" destOrd="0" presId="urn:microsoft.com/office/officeart/2008/layout/LinedList"/>
    <dgm:cxn modelId="{FBD2D77D-76D5-F843-84AE-6E749E1608AB}" type="presParOf" srcId="{70DE0D31-2817-6F4B-9EF9-923A68CAD425}" destId="{D8E0AC93-672C-A849-BDF4-584AFB03FEA6}" srcOrd="1" destOrd="0" presId="urn:microsoft.com/office/officeart/2008/layout/LinedList"/>
    <dgm:cxn modelId="{F9DF2A3B-2590-2547-AF9C-9DC884D08235}" type="presParOf" srcId="{436DEABA-1A96-9F46-ACEA-DB1FC2B535F3}" destId="{D954CFCB-8400-9A44-9807-E07E03DB7D41}" srcOrd="4" destOrd="0" presId="urn:microsoft.com/office/officeart/2008/layout/LinedList"/>
    <dgm:cxn modelId="{56270628-C632-724E-B265-49A5FDF68E1D}" type="presParOf" srcId="{436DEABA-1A96-9F46-ACEA-DB1FC2B535F3}" destId="{9F895055-5ABA-9547-9654-4F3E047293D4}" srcOrd="5" destOrd="0" presId="urn:microsoft.com/office/officeart/2008/layout/LinedList"/>
    <dgm:cxn modelId="{2A1FED1C-01E7-D748-8434-EE0C7E1849FA}" type="presParOf" srcId="{9F895055-5ABA-9547-9654-4F3E047293D4}" destId="{FA5F7BE9-2F63-F648-9290-9300CC61D458}" srcOrd="0" destOrd="0" presId="urn:microsoft.com/office/officeart/2008/layout/LinedList"/>
    <dgm:cxn modelId="{E9FE37F1-4038-1A47-A3A8-053887019731}" type="presParOf" srcId="{9F895055-5ABA-9547-9654-4F3E047293D4}" destId="{7723B338-000C-2141-8375-EB579B877E1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0B9FBA-4ED5-C44A-8008-229B145A3E9F}">
      <dsp:nvSpPr>
        <dsp:cNvPr id="0" name=""/>
        <dsp:cNvSpPr/>
      </dsp:nvSpPr>
      <dsp:spPr>
        <a:xfrm>
          <a:off x="0" y="675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9A9DE9-73C0-8D4E-822D-24D537224A90}">
      <dsp:nvSpPr>
        <dsp:cNvPr id="0" name=""/>
        <dsp:cNvSpPr/>
      </dsp:nvSpPr>
      <dsp:spPr>
        <a:xfrm>
          <a:off x="0" y="675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5100" b="0" i="0" kern="1200"/>
            <a:t>Tiefe Venenthrombose</a:t>
          </a:r>
          <a:endParaRPr lang="en-US" sz="5100" kern="1200"/>
        </a:p>
      </dsp:txBody>
      <dsp:txXfrm>
        <a:off x="0" y="675"/>
        <a:ext cx="6900512" cy="1106957"/>
      </dsp:txXfrm>
    </dsp:sp>
    <dsp:sp modelId="{544076CA-7FAB-4448-9CDF-FEF0F416B057}">
      <dsp:nvSpPr>
        <dsp:cNvPr id="0" name=""/>
        <dsp:cNvSpPr/>
      </dsp:nvSpPr>
      <dsp:spPr>
        <a:xfrm>
          <a:off x="0" y="1107633"/>
          <a:ext cx="6900512" cy="0"/>
        </a:xfrm>
        <a:prstGeom prst="line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487E43-EFAD-3E49-9DC2-E3080C62496D}">
      <dsp:nvSpPr>
        <dsp:cNvPr id="0" name=""/>
        <dsp:cNvSpPr/>
      </dsp:nvSpPr>
      <dsp:spPr>
        <a:xfrm>
          <a:off x="0" y="1107633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5100" b="0" i="0" kern="1200"/>
            <a:t>Erysipel</a:t>
          </a:r>
          <a:endParaRPr lang="en-US" sz="5100" kern="1200"/>
        </a:p>
      </dsp:txBody>
      <dsp:txXfrm>
        <a:off x="0" y="1107633"/>
        <a:ext cx="6900512" cy="1106957"/>
      </dsp:txXfrm>
    </dsp:sp>
    <dsp:sp modelId="{C79186F4-19BA-4049-8179-EFB5962FC934}">
      <dsp:nvSpPr>
        <dsp:cNvPr id="0" name=""/>
        <dsp:cNvSpPr/>
      </dsp:nvSpPr>
      <dsp:spPr>
        <a:xfrm>
          <a:off x="0" y="2214591"/>
          <a:ext cx="6900512" cy="0"/>
        </a:xfrm>
        <a:prstGeom prst="lin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3A4ED7-4449-DA4E-A81A-15BE18A3FFB7}">
      <dsp:nvSpPr>
        <dsp:cNvPr id="0" name=""/>
        <dsp:cNvSpPr/>
      </dsp:nvSpPr>
      <dsp:spPr>
        <a:xfrm>
          <a:off x="0" y="2214591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5100" b="0" i="0" kern="1200"/>
            <a:t>Phlegmone</a:t>
          </a:r>
          <a:endParaRPr lang="en-US" sz="5100" kern="1200"/>
        </a:p>
      </dsp:txBody>
      <dsp:txXfrm>
        <a:off x="0" y="2214591"/>
        <a:ext cx="6900512" cy="1106957"/>
      </dsp:txXfrm>
    </dsp:sp>
    <dsp:sp modelId="{9E02042C-051A-1942-ABA3-5A95AA6CC018}">
      <dsp:nvSpPr>
        <dsp:cNvPr id="0" name=""/>
        <dsp:cNvSpPr/>
      </dsp:nvSpPr>
      <dsp:spPr>
        <a:xfrm>
          <a:off x="0" y="3321549"/>
          <a:ext cx="6900512" cy="0"/>
        </a:xfrm>
        <a:prstGeom prst="line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617E06-EA28-D044-9728-34E224289823}">
      <dsp:nvSpPr>
        <dsp:cNvPr id="0" name=""/>
        <dsp:cNvSpPr/>
      </dsp:nvSpPr>
      <dsp:spPr>
        <a:xfrm>
          <a:off x="0" y="3321549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5100" b="0" i="0" kern="1200"/>
            <a:t>Ruptur einer Baker-Zyste</a:t>
          </a:r>
          <a:endParaRPr lang="en-US" sz="5100" kern="1200"/>
        </a:p>
      </dsp:txBody>
      <dsp:txXfrm>
        <a:off x="0" y="3321549"/>
        <a:ext cx="6900512" cy="1106957"/>
      </dsp:txXfrm>
    </dsp:sp>
    <dsp:sp modelId="{A4F836E2-DDA2-444F-B072-BE6D58F08159}">
      <dsp:nvSpPr>
        <dsp:cNvPr id="0" name=""/>
        <dsp:cNvSpPr/>
      </dsp:nvSpPr>
      <dsp:spPr>
        <a:xfrm>
          <a:off x="0" y="4428507"/>
          <a:ext cx="6900512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6C5A1E-AF2E-8C41-8435-3407FA36C926}">
      <dsp:nvSpPr>
        <dsp:cNvPr id="0" name=""/>
        <dsp:cNvSpPr/>
      </dsp:nvSpPr>
      <dsp:spPr>
        <a:xfrm>
          <a:off x="0" y="4428507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5100" b="0" i="0" kern="1200"/>
            <a:t>Trauma</a:t>
          </a:r>
          <a:endParaRPr lang="en-US" sz="5100" kern="1200"/>
        </a:p>
      </dsp:txBody>
      <dsp:txXfrm>
        <a:off x="0" y="4428507"/>
        <a:ext cx="6900512" cy="11069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FDE81-2F54-9942-9845-A5355F2DC935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B814E3-2679-E34B-8709-A9426A7C3001}">
      <dsp:nvSpPr>
        <dsp:cNvPr id="0" name=""/>
        <dsp:cNvSpPr/>
      </dsp:nvSpPr>
      <dsp:spPr>
        <a:xfrm>
          <a:off x="0" y="2703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5100" b="0" i="0" kern="1200"/>
            <a:t>Akute einseitige Schwellung + Schmerz</a:t>
          </a:r>
          <a:endParaRPr lang="en-US" sz="5100" kern="1200"/>
        </a:p>
      </dsp:txBody>
      <dsp:txXfrm>
        <a:off x="0" y="2703"/>
        <a:ext cx="6900512" cy="1843578"/>
      </dsp:txXfrm>
    </dsp:sp>
    <dsp:sp modelId="{D4C66FAE-00B3-BC42-AE5E-447552813699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0B486C-C305-4E4C-AE09-185970761D06}">
      <dsp:nvSpPr>
        <dsp:cNvPr id="0" name=""/>
        <dsp:cNvSpPr/>
      </dsp:nvSpPr>
      <dsp:spPr>
        <a:xfrm>
          <a:off x="0" y="1846281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5100" b="0" i="0" kern="1200"/>
            <a:t>Dyspnoe + Beinschwellung</a:t>
          </a:r>
          <a:endParaRPr lang="en-US" sz="5100" kern="1200"/>
        </a:p>
      </dsp:txBody>
      <dsp:txXfrm>
        <a:off x="0" y="1846281"/>
        <a:ext cx="6900512" cy="1843578"/>
      </dsp:txXfrm>
    </dsp:sp>
    <dsp:sp modelId="{F8AC296F-2BF1-EA43-8A4E-6A6F4C7418B6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208787-0621-D64A-A5EA-7606B838634C}">
      <dsp:nvSpPr>
        <dsp:cNvPr id="0" name=""/>
        <dsp:cNvSpPr/>
      </dsp:nvSpPr>
      <dsp:spPr>
        <a:xfrm>
          <a:off x="0" y="3689859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5100" b="0" i="0" kern="1200"/>
            <a:t>Fieber + Rötung</a:t>
          </a:r>
          <a:endParaRPr lang="en-US" sz="5100" kern="1200"/>
        </a:p>
      </dsp:txBody>
      <dsp:txXfrm>
        <a:off x="0" y="3689859"/>
        <a:ext cx="6900512" cy="18435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759EE5-985C-1745-80E7-5F249196C39F}">
      <dsp:nvSpPr>
        <dsp:cNvPr id="0" name=""/>
        <dsp:cNvSpPr/>
      </dsp:nvSpPr>
      <dsp:spPr>
        <a:xfrm>
          <a:off x="0" y="675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659CEC-87D2-ED41-BC07-05A3F663B420}">
      <dsp:nvSpPr>
        <dsp:cNvPr id="0" name=""/>
        <dsp:cNvSpPr/>
      </dsp:nvSpPr>
      <dsp:spPr>
        <a:xfrm>
          <a:off x="0" y="675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0" i="0" kern="1200" dirty="0"/>
            <a:t>oberflächliche Venenthrombose (OVT) ist ein </a:t>
          </a:r>
          <a:r>
            <a:rPr lang="de-DE" sz="2100" kern="1200" dirty="0"/>
            <a:t>Blutgerinnsel in einer oberflächlichen Vene, meist an Armen oder Beinen</a:t>
          </a:r>
          <a:endParaRPr lang="en-US" sz="2100" kern="1200" dirty="0"/>
        </a:p>
      </dsp:txBody>
      <dsp:txXfrm>
        <a:off x="0" y="675"/>
        <a:ext cx="6900512" cy="790684"/>
      </dsp:txXfrm>
    </dsp:sp>
    <dsp:sp modelId="{CF9E5F21-DDDE-5749-92F1-77B5914DCE9C}">
      <dsp:nvSpPr>
        <dsp:cNvPr id="0" name=""/>
        <dsp:cNvSpPr/>
      </dsp:nvSpPr>
      <dsp:spPr>
        <a:xfrm>
          <a:off x="0" y="791359"/>
          <a:ext cx="6900512" cy="0"/>
        </a:xfrm>
        <a:prstGeom prst="line">
          <a:avLst/>
        </a:prstGeom>
        <a:solidFill>
          <a:schemeClr val="accent2">
            <a:hueOff val="-242561"/>
            <a:satOff val="-13988"/>
            <a:lumOff val="1438"/>
            <a:alphaOff val="0"/>
          </a:schemeClr>
        </a:solidFill>
        <a:ln w="12700" cap="flat" cmpd="sng" algn="ctr">
          <a:solidFill>
            <a:schemeClr val="accent2">
              <a:hueOff val="-242561"/>
              <a:satOff val="-13988"/>
              <a:lumOff val="143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59E793-9D11-B845-89B5-8446128BA0E5}">
      <dsp:nvSpPr>
        <dsp:cNvPr id="0" name=""/>
        <dsp:cNvSpPr/>
      </dsp:nvSpPr>
      <dsp:spPr>
        <a:xfrm>
          <a:off x="0" y="791359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0" i="0" kern="1200"/>
            <a:t>schmerzhafte, gerötete und verhärtete Stränge unter der Haut. </a:t>
          </a:r>
          <a:endParaRPr lang="en-US" sz="2100" kern="1200"/>
        </a:p>
      </dsp:txBody>
      <dsp:txXfrm>
        <a:off x="0" y="791359"/>
        <a:ext cx="6900512" cy="790684"/>
      </dsp:txXfrm>
    </dsp:sp>
    <dsp:sp modelId="{78D714AF-1853-B644-8B48-6B4633704309}">
      <dsp:nvSpPr>
        <dsp:cNvPr id="0" name=""/>
        <dsp:cNvSpPr/>
      </dsp:nvSpPr>
      <dsp:spPr>
        <a:xfrm>
          <a:off x="0" y="1582044"/>
          <a:ext cx="6900512" cy="0"/>
        </a:xfrm>
        <a:prstGeom prst="line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B97C9A-C8C9-0D4E-A924-E4948E4F3843}">
      <dsp:nvSpPr>
        <dsp:cNvPr id="0" name=""/>
        <dsp:cNvSpPr/>
      </dsp:nvSpPr>
      <dsp:spPr>
        <a:xfrm>
          <a:off x="0" y="1582044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 dirty="0"/>
            <a:t>Eher ungefährlich</a:t>
          </a:r>
          <a:endParaRPr lang="en-US" sz="2100" kern="1200" dirty="0"/>
        </a:p>
      </dsp:txBody>
      <dsp:txXfrm>
        <a:off x="0" y="1582044"/>
        <a:ext cx="6900512" cy="790684"/>
      </dsp:txXfrm>
    </dsp:sp>
    <dsp:sp modelId="{2E990979-921C-F949-A2D1-884532AE15BF}">
      <dsp:nvSpPr>
        <dsp:cNvPr id="0" name=""/>
        <dsp:cNvSpPr/>
      </dsp:nvSpPr>
      <dsp:spPr>
        <a:xfrm>
          <a:off x="0" y="2372728"/>
          <a:ext cx="6900512" cy="0"/>
        </a:xfrm>
        <a:prstGeom prst="lin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20D73A-0AF7-BF45-9714-305F946B3169}">
      <dsp:nvSpPr>
        <dsp:cNvPr id="0" name=""/>
        <dsp:cNvSpPr/>
      </dsp:nvSpPr>
      <dsp:spPr>
        <a:xfrm>
          <a:off x="0" y="2372728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0" i="0" kern="1200"/>
            <a:t>erfordert aber eine genaue Diagnose, da das Risiko für eine Ausbreitung in das tiefe Venensystem besteht</a:t>
          </a:r>
          <a:endParaRPr lang="en-US" sz="2100" kern="1200"/>
        </a:p>
      </dsp:txBody>
      <dsp:txXfrm>
        <a:off x="0" y="2372728"/>
        <a:ext cx="6900512" cy="790684"/>
      </dsp:txXfrm>
    </dsp:sp>
    <dsp:sp modelId="{B586214E-F183-C346-9FE2-9891905BABF5}">
      <dsp:nvSpPr>
        <dsp:cNvPr id="0" name=""/>
        <dsp:cNvSpPr/>
      </dsp:nvSpPr>
      <dsp:spPr>
        <a:xfrm>
          <a:off x="0" y="3163412"/>
          <a:ext cx="6900512" cy="0"/>
        </a:xfrm>
        <a:prstGeom prst="line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D0BD0E-4188-7449-A306-69619F2B7EBE}">
      <dsp:nvSpPr>
        <dsp:cNvPr id="0" name=""/>
        <dsp:cNvSpPr/>
      </dsp:nvSpPr>
      <dsp:spPr>
        <a:xfrm>
          <a:off x="0" y="3163412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 dirty="0"/>
            <a:t>Bei begleitender Entzündung </a:t>
          </a:r>
          <a:r>
            <a:rPr lang="de-DE" sz="2100" b="1" kern="1200" dirty="0"/>
            <a:t>(</a:t>
          </a:r>
          <a:r>
            <a:rPr lang="de-DE" sz="2100" b="1" kern="1200" dirty="0" err="1"/>
            <a:t>Thrombophlebitis</a:t>
          </a:r>
          <a:r>
            <a:rPr lang="de-DE" sz="2100" b="1" kern="1200" dirty="0"/>
            <a:t>) </a:t>
          </a:r>
          <a:r>
            <a:rPr lang="de-DE" sz="2100" kern="1200" dirty="0"/>
            <a:t>häufig Antibiose erforderlich</a:t>
          </a:r>
          <a:endParaRPr lang="en-US" sz="2100" kern="1200" dirty="0"/>
        </a:p>
      </dsp:txBody>
      <dsp:txXfrm>
        <a:off x="0" y="3163412"/>
        <a:ext cx="6900512" cy="790684"/>
      </dsp:txXfrm>
    </dsp:sp>
    <dsp:sp modelId="{195AC672-A857-7E4A-B6D9-29EC62E87135}">
      <dsp:nvSpPr>
        <dsp:cNvPr id="0" name=""/>
        <dsp:cNvSpPr/>
      </dsp:nvSpPr>
      <dsp:spPr>
        <a:xfrm>
          <a:off x="0" y="3954096"/>
          <a:ext cx="6900512" cy="0"/>
        </a:xfrm>
        <a:prstGeom prst="line">
          <a:avLst/>
        </a:prstGeom>
        <a:solidFill>
          <a:schemeClr val="accent2">
            <a:hueOff val="-1212803"/>
            <a:satOff val="-69940"/>
            <a:lumOff val="7190"/>
            <a:alphaOff val="0"/>
          </a:schemeClr>
        </a:solidFill>
        <a:ln w="12700" cap="flat" cmpd="sng" algn="ctr">
          <a:solidFill>
            <a:schemeClr val="accent2">
              <a:hueOff val="-1212803"/>
              <a:satOff val="-69940"/>
              <a:lumOff val="71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1D8A0F-2283-4146-BF50-423D183B21C9}">
      <dsp:nvSpPr>
        <dsp:cNvPr id="0" name=""/>
        <dsp:cNvSpPr/>
      </dsp:nvSpPr>
      <dsp:spPr>
        <a:xfrm>
          <a:off x="0" y="3954096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0" i="0" kern="1200" dirty="0">
              <a:solidFill>
                <a:srgbClr val="1A1C1C"/>
              </a:solidFill>
              <a:effectLst/>
              <a:latin typeface="Lato" panose="020F0502020204030203" pitchFamily="34" charset="0"/>
            </a:rPr>
            <a:t>Therapie: NSAR, Kühlen, Kompressionstherapie, Mobilisation, beim Sitzen hochlagern </a:t>
          </a:r>
        </a:p>
      </dsp:txBody>
      <dsp:txXfrm>
        <a:off x="0" y="3954096"/>
        <a:ext cx="6900512" cy="790684"/>
      </dsp:txXfrm>
    </dsp:sp>
    <dsp:sp modelId="{A40CA2B3-6390-5841-BBE8-2DC524667FEF}">
      <dsp:nvSpPr>
        <dsp:cNvPr id="0" name=""/>
        <dsp:cNvSpPr/>
      </dsp:nvSpPr>
      <dsp:spPr>
        <a:xfrm>
          <a:off x="0" y="4744781"/>
          <a:ext cx="6900512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B76700-482C-534C-AF01-969E10C7BE67}">
      <dsp:nvSpPr>
        <dsp:cNvPr id="0" name=""/>
        <dsp:cNvSpPr/>
      </dsp:nvSpPr>
      <dsp:spPr>
        <a:xfrm>
          <a:off x="0" y="4744781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0" i="0" kern="1200" dirty="0">
              <a:solidFill>
                <a:srgbClr val="1A1C1C"/>
              </a:solidFill>
              <a:effectLst/>
              <a:latin typeface="Lato" panose="020F0502020204030203" pitchFamily="34" charset="0"/>
            </a:rPr>
            <a:t>Bei oberflächlicher Venenthrombose &gt;5 cm Länge und ≤3 cm Abstand zum tiefen Venensystem: Analog zur TVT</a:t>
          </a:r>
        </a:p>
      </dsp:txBody>
      <dsp:txXfrm>
        <a:off x="0" y="4744781"/>
        <a:ext cx="6900512" cy="7906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BDE435-093C-0F4C-B518-0AA2A5B36820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03E460-5544-174E-9DB6-B48B88336F4C}">
      <dsp:nvSpPr>
        <dsp:cNvPr id="0" name=""/>
        <dsp:cNvSpPr/>
      </dsp:nvSpPr>
      <dsp:spPr>
        <a:xfrm>
          <a:off x="0" y="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i="0" kern="1200"/>
            <a:t>Klinische Untersuchung: Meyer, Payr, Homan Zeichen</a:t>
          </a:r>
          <a:endParaRPr lang="en-US" sz="2200" kern="1200"/>
        </a:p>
      </dsp:txBody>
      <dsp:txXfrm>
        <a:off x="0" y="0"/>
        <a:ext cx="6900512" cy="1384035"/>
      </dsp:txXfrm>
    </dsp:sp>
    <dsp:sp modelId="{D6DF649E-BBF0-404F-857D-E76C446581AB}">
      <dsp:nvSpPr>
        <dsp:cNvPr id="0" name=""/>
        <dsp:cNvSpPr/>
      </dsp:nvSpPr>
      <dsp:spPr>
        <a:xfrm>
          <a:off x="0" y="1384035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F6D6CB-6DEB-6344-AC9B-961C7BA9A7DA}">
      <dsp:nvSpPr>
        <dsp:cNvPr id="0" name=""/>
        <dsp:cNvSpPr/>
      </dsp:nvSpPr>
      <dsp:spPr>
        <a:xfrm>
          <a:off x="0" y="138403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/>
            <a:t>DD: Muskelfaserriss, Muskelzerrung</a:t>
          </a:r>
          <a:endParaRPr lang="en-US" sz="2200" kern="1200"/>
        </a:p>
      </dsp:txBody>
      <dsp:txXfrm>
        <a:off x="0" y="1384035"/>
        <a:ext cx="6900512" cy="1384035"/>
      </dsp:txXfrm>
    </dsp:sp>
    <dsp:sp modelId="{417C3AEE-23AF-E348-B91A-26DF13021870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67138C-6EEC-0748-97BC-37D28229305A}">
      <dsp:nvSpPr>
        <dsp:cNvPr id="0" name=""/>
        <dsp:cNvSpPr/>
      </dsp:nvSpPr>
      <dsp:spPr>
        <a:xfrm>
          <a:off x="0" y="276807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i="0" kern="1200"/>
            <a:t>Bestimmung der </a:t>
          </a:r>
          <a:r>
            <a:rPr lang="de-DE" sz="2200" b="1" i="0" kern="1200"/>
            <a:t>klinischen Wahrscheinlichkeit</a:t>
          </a:r>
          <a:r>
            <a:rPr lang="de-DE" sz="2200" b="0" i="0" kern="1200"/>
            <a:t> mittels Wells-Score</a:t>
          </a:r>
          <a:endParaRPr lang="en-US" sz="2200" kern="1200"/>
        </a:p>
      </dsp:txBody>
      <dsp:txXfrm>
        <a:off x="0" y="2768070"/>
        <a:ext cx="6900512" cy="1384035"/>
      </dsp:txXfrm>
    </dsp:sp>
    <dsp:sp modelId="{506218BC-AEF4-B64B-8309-4C56F9922969}">
      <dsp:nvSpPr>
        <dsp:cNvPr id="0" name=""/>
        <dsp:cNvSpPr/>
      </dsp:nvSpPr>
      <dsp:spPr>
        <a:xfrm>
          <a:off x="0" y="4152105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9A3C6C-323B-B648-A147-36F68B550F3F}">
      <dsp:nvSpPr>
        <dsp:cNvPr id="0" name=""/>
        <dsp:cNvSpPr/>
      </dsp:nvSpPr>
      <dsp:spPr>
        <a:xfrm>
          <a:off x="0" y="415210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i="0" kern="1200"/>
            <a:t>Das strukturierte Vorgehen nach Wells-Score reduziert unnötige Bildgebung und unterstützt das risikoadaptierte Management ambulanter Patienten mit TVT -Verdacht</a:t>
          </a:r>
          <a:endParaRPr lang="en-US" sz="2200" kern="1200"/>
        </a:p>
      </dsp:txBody>
      <dsp:txXfrm>
        <a:off x="0" y="4152105"/>
        <a:ext cx="6900512" cy="138403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99F37C-895D-A24A-BA98-FC6615AC78AF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DA18F7-8E91-4A4F-977C-7FACBCD0A90C}">
      <dsp:nvSpPr>
        <dsp:cNvPr id="0" name=""/>
        <dsp:cNvSpPr/>
      </dsp:nvSpPr>
      <dsp:spPr>
        <a:xfrm>
          <a:off x="0" y="2703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Duplexunterstütze vollständige Kompressionssonographie </a:t>
          </a:r>
          <a:r>
            <a:rPr lang="de-DE" sz="2000" b="0" i="0" kern="1200" dirty="0"/>
            <a:t>der Beinvenen vom proximalen Oberschenkel bis zu den distalen Unterschenkelvenen (Standort-abhängig, Expertise)</a:t>
          </a:r>
          <a:endParaRPr lang="de-DE" sz="2000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000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Nicht zeitnah möglich:</a:t>
          </a:r>
          <a:endParaRPr lang="en-US" sz="2000" kern="1200" dirty="0"/>
        </a:p>
      </dsp:txBody>
      <dsp:txXfrm>
        <a:off x="0" y="2703"/>
        <a:ext cx="6900512" cy="1843578"/>
      </dsp:txXfrm>
    </dsp:sp>
    <dsp:sp modelId="{257E9EE2-28C2-1444-B643-A8653900DF40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2C4F12-D2C2-4243-AAEE-7387AA08890B}">
      <dsp:nvSpPr>
        <dsp:cNvPr id="0" name=""/>
        <dsp:cNvSpPr/>
      </dsp:nvSpPr>
      <dsp:spPr>
        <a:xfrm>
          <a:off x="0" y="1846281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i="0" kern="1200" dirty="0"/>
            <a:t>POCUS‑Setting </a:t>
          </a:r>
          <a:r>
            <a:rPr lang="de-DE" sz="2000" b="0" i="0" kern="1200" dirty="0"/>
            <a:t>(</a:t>
          </a:r>
          <a:r>
            <a:rPr lang="de-DE" sz="2000" b="0" i="0" kern="1200" dirty="0" err="1"/>
            <a:t>point</a:t>
          </a:r>
          <a:r>
            <a:rPr lang="de-DE" sz="2000" b="0" i="0" kern="1200" dirty="0"/>
            <a:t> </a:t>
          </a:r>
          <a:r>
            <a:rPr lang="de-DE" sz="2000" b="0" i="0" kern="1200" dirty="0" err="1"/>
            <a:t>of</a:t>
          </a:r>
          <a:r>
            <a:rPr lang="de-DE" sz="2000" b="0" i="0" kern="1200" dirty="0"/>
            <a:t> care) (z.B. Notaufnahme, Hausarztpraxis): </a:t>
          </a:r>
          <a:r>
            <a:rPr lang="de-DE" sz="2000" b="1" i="0" kern="1200" dirty="0"/>
            <a:t>3‑Punkte‑Protokoll, </a:t>
          </a:r>
          <a:r>
            <a:rPr lang="de-DE" sz="2000" b="0" i="0" kern="1200" dirty="0"/>
            <a:t>um zu einer Therapieentscheidung zu kommen. Dann aber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0" i="0" kern="1200" dirty="0"/>
            <a:t>2. Untersuchung in 4-7 Tagen</a:t>
          </a:r>
          <a:endParaRPr lang="en-US" sz="2000" b="0" kern="1200" dirty="0"/>
        </a:p>
      </dsp:txBody>
      <dsp:txXfrm>
        <a:off x="0" y="1846281"/>
        <a:ext cx="6900512" cy="1843578"/>
      </dsp:txXfrm>
    </dsp:sp>
    <dsp:sp modelId="{D954CFCB-8400-9A44-9807-E07E03DB7D41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5F7BE9-2F63-F648-9290-9300CC61D458}">
      <dsp:nvSpPr>
        <dsp:cNvPr id="0" name=""/>
        <dsp:cNvSpPr/>
      </dsp:nvSpPr>
      <dsp:spPr>
        <a:xfrm>
          <a:off x="0" y="3689859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i="0" kern="1200" dirty="0"/>
            <a:t>Vollständige duplexgestützte Untersuchung</a:t>
          </a:r>
          <a:r>
            <a:rPr lang="de-DE" sz="2000" b="0" i="0" kern="1200" dirty="0"/>
            <a:t> </a:t>
          </a:r>
          <a:endParaRPr lang="en-US" sz="2000" kern="1200" dirty="0"/>
        </a:p>
      </dsp:txBody>
      <dsp:txXfrm>
        <a:off x="0" y="3689859"/>
        <a:ext cx="6900512" cy="18435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9C6DB7-3DA1-EC40-9851-E3B0E21238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345716C-09B0-9B4D-84D7-F6A7A6C0BB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1466248-C91E-5549-888F-3608EDF04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42E07-68F5-E74F-8427-CC0697AFD05E}" type="datetimeFigureOut">
              <a:rPr lang="de-DE" smtClean="0"/>
              <a:t>20.05.2026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6D6C3E7-A6E8-0648-81B5-89C2F5A41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2A38F1D-C2EC-C641-BFC7-E4C732B5F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936EA-08C5-DC4B-9011-1CDBD4A7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6190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C20789-3438-924F-85AD-8E9B6DA65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F0D7C3D-1ECE-4E4E-8B3A-AF22E2B13D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CCAF8CD-AAD2-474F-977A-A9073E95B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42E07-68F5-E74F-8427-CC0697AFD05E}" type="datetimeFigureOut">
              <a:rPr lang="de-DE" smtClean="0"/>
              <a:t>20.05.2026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197F778-FF1D-6B4A-82AC-66A7417D6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D78760B-E67E-1C40-93C0-311FD1110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936EA-08C5-DC4B-9011-1CDBD4A7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4078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049EBCC-4B6C-2B4D-88C5-41D9269746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248FDC4-B66B-CB44-A29B-F80B41A711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1858FF-B5EA-5946-8BDF-06C929BCD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42E07-68F5-E74F-8427-CC0697AFD05E}" type="datetimeFigureOut">
              <a:rPr lang="de-DE" smtClean="0"/>
              <a:t>20.05.2026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AEF56AB-6EAA-C340-84E6-E718AC25E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6F98216-F6DB-8340-A431-13E9512C5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936EA-08C5-DC4B-9011-1CDBD4A7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1657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F6D2E1-BB34-2F4F-BB17-2E2D5FF58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D26AA40-E4D7-554A-A601-CC696EE17E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7F18542-8CF3-6D48-A27C-0E68E2855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42E07-68F5-E74F-8427-CC0697AFD05E}" type="datetimeFigureOut">
              <a:rPr lang="de-DE" smtClean="0"/>
              <a:t>20.05.2026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567A3D4-FA60-B442-8132-9EE976ED2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D3B49F3-F404-DD42-A043-D26C580BE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936EA-08C5-DC4B-9011-1CDBD4A7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9378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7A6358-DFDF-1D42-9265-DFE236CB8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B29792F-8D30-C24C-BBA9-BEE1FD1B5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76F3AAD-76D6-A246-B5ED-4DB7CE706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42E07-68F5-E74F-8427-CC0697AFD05E}" type="datetimeFigureOut">
              <a:rPr lang="de-DE" smtClean="0"/>
              <a:t>20.05.2026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340EB04-E793-954E-AB89-018355153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C630A15-534C-C243-BAED-3C575AC67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936EA-08C5-DC4B-9011-1CDBD4A7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0966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287394-8DAF-3745-958F-2213455EF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D3D4ADA-2AE5-C14E-9403-F68EFF5E6A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85363D0-3EDE-A043-B303-2E987EBD48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E62DDCC-C275-4245-BD8A-87B8DD576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42E07-68F5-E74F-8427-CC0697AFD05E}" type="datetimeFigureOut">
              <a:rPr lang="de-DE" smtClean="0"/>
              <a:t>20.05.2026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A26A145-E928-664F-9FC7-F70A4E93A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03BBF8A-A875-6A46-B965-461F58C04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936EA-08C5-DC4B-9011-1CDBD4A7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3115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B17CAB-7114-2146-BEE2-05D7075BD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DA4ED71-07AC-9041-B8E6-F42C016371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BF6BE00-2116-A344-8B93-6D3DF9DA88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0D84EE7-6EDE-2149-B200-AF5121C29A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7C179EB-177F-884D-838E-8C1EB590C6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EB0C682-2A70-724E-A5D1-D2663F5C2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42E07-68F5-E74F-8427-CC0697AFD05E}" type="datetimeFigureOut">
              <a:rPr lang="de-DE" smtClean="0"/>
              <a:t>20.05.2026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621708A-949A-634D-BD25-189317A34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1D662CD-CD3D-5F4E-B15E-3A9239A11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936EA-08C5-DC4B-9011-1CDBD4A7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0940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F0747D-73D7-194A-989C-8DBB1BD9A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C8B1570-1E67-8341-8C44-F0335441E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42E07-68F5-E74F-8427-CC0697AFD05E}" type="datetimeFigureOut">
              <a:rPr lang="de-DE" smtClean="0"/>
              <a:t>20.05.2026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EBC71CC-413F-E74D-B46F-3576BBFE8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6C93CE7-A70B-C349-9EFC-9AE34BD19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936EA-08C5-DC4B-9011-1CDBD4A7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5978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5AA1D1E-14C5-CC44-AF00-FC1387C9C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42E07-68F5-E74F-8427-CC0697AFD05E}" type="datetimeFigureOut">
              <a:rPr lang="de-DE" smtClean="0"/>
              <a:t>20.05.2026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7CAD3FC-B99B-1F4F-96AF-BFC6DA6DB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C4B97AD-310A-374A-BB9B-62FC0B398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936EA-08C5-DC4B-9011-1CDBD4A7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313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D03BD6-999E-B844-8D51-5DB295756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125BD7E-1D02-6646-B19F-AE47383FF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910B0E4-88F8-DB45-B123-75EA219FAF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7F2E635-AD7A-5742-AD9C-7A11DA5EE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42E07-68F5-E74F-8427-CC0697AFD05E}" type="datetimeFigureOut">
              <a:rPr lang="de-DE" smtClean="0"/>
              <a:t>20.05.2026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F098F9E-8563-134F-85F6-12CE0BAB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0336F6A-2192-5241-A03D-26E6A5B4C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936EA-08C5-DC4B-9011-1CDBD4A7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5014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928660-58E3-9B40-89BC-FBEE96442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7998AF0-58E6-7242-9E68-B898E7E341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38A948A-806A-B14D-8B32-8619758A52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E63D53E-44A9-1F45-924D-2EE43E88F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42E07-68F5-E74F-8427-CC0697AFD05E}" type="datetimeFigureOut">
              <a:rPr lang="de-DE" smtClean="0"/>
              <a:t>20.05.2026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CBCFADF-EF1F-0B4C-8CF7-6AEE81C60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1D888C2-45AD-9748-BDDA-A960E04C9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936EA-08C5-DC4B-9011-1CDBD4A7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0870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8ECDBF6-DD3A-BC44-87AB-1D2E0D798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12BB602-9956-374A-9278-23C372FBF0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A738814-97EF-6349-90F6-682FA88C0C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42E07-68F5-E74F-8427-CC0697AFD05E}" type="datetimeFigureOut">
              <a:rPr lang="de-DE" smtClean="0"/>
              <a:t>20.05.2026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2B8DAFD-CD96-F14E-B8F2-7A59321B49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1C71B61-3F08-C942-95DF-3D7FC9CAA2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4936EA-08C5-DC4B-9011-1CDBD4A7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1270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flexikon.doccheck.com/de/Inzidenz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788CF4D-DDCD-D148-8D44-2535E4DF1B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51381"/>
            <a:ext cx="10512552" cy="4066540"/>
          </a:xfrm>
        </p:spPr>
        <p:txBody>
          <a:bodyPr anchor="b">
            <a:normAutofit/>
          </a:bodyPr>
          <a:lstStyle/>
          <a:p>
            <a:pPr algn="l"/>
            <a:r>
              <a:rPr lang="de-DE" sz="6600" dirty="0"/>
              <a:t>Workshop: Das dicke Bein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A58F379-C9FD-E44D-837D-2E5DCF3A71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4983276"/>
            <a:ext cx="10512552" cy="1126680"/>
          </a:xfrm>
        </p:spPr>
        <p:txBody>
          <a:bodyPr>
            <a:noAutofit/>
          </a:bodyPr>
          <a:lstStyle/>
          <a:p>
            <a:pPr algn="l"/>
            <a:r>
              <a:rPr lang="de-DE" sz="2000" dirty="0"/>
              <a:t>R. Busch</a:t>
            </a:r>
          </a:p>
          <a:p>
            <a:pPr algn="l"/>
            <a:r>
              <a:rPr lang="de-DE" sz="2000" dirty="0"/>
              <a:t>Innere Medizin</a:t>
            </a:r>
          </a:p>
          <a:p>
            <a:pPr algn="l"/>
            <a:r>
              <a:rPr lang="de-DE" sz="2000" dirty="0"/>
              <a:t>KKH Wolgast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117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33" name="Rectangle 5128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6277439-E2CF-B842-AB9E-59D07A8F8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Lymphödem</a:t>
            </a:r>
          </a:p>
        </p:txBody>
      </p:sp>
      <p:sp>
        <p:nvSpPr>
          <p:cNvPr id="5134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E2F3F14-A48A-0747-8691-DEB9BD5272C9}"/>
              </a:ext>
            </a:extLst>
          </p:cNvPr>
          <p:cNvSpPr txBox="1"/>
          <p:nvPr/>
        </p:nvSpPr>
        <p:spPr>
          <a:xfrm>
            <a:off x="640080" y="2706624"/>
            <a:ext cx="6894576" cy="3483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Primäres</a:t>
            </a:r>
            <a:r>
              <a:rPr lang="en-US" sz="2400" dirty="0"/>
              <a:t> </a:t>
            </a:r>
            <a:r>
              <a:rPr lang="en-US" sz="2400" dirty="0" err="1"/>
              <a:t>Lymphödem</a:t>
            </a:r>
            <a:r>
              <a:rPr lang="en-US" sz="2400" dirty="0"/>
              <a:t>: </a:t>
            </a:r>
            <a:r>
              <a:rPr lang="en-US" sz="2400" dirty="0" err="1"/>
              <a:t>genetische</a:t>
            </a:r>
            <a:r>
              <a:rPr lang="en-US" sz="2400" dirty="0"/>
              <a:t> </a:t>
            </a:r>
            <a:r>
              <a:rPr lang="en-US" sz="2400" dirty="0" err="1"/>
              <a:t>Veranlagung</a:t>
            </a:r>
            <a:endParaRPr lang="en-US" sz="24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Sekundäres</a:t>
            </a:r>
            <a:r>
              <a:rPr lang="en-US" sz="2400" dirty="0"/>
              <a:t> </a:t>
            </a:r>
            <a:r>
              <a:rPr lang="en-US" sz="2400" dirty="0" err="1"/>
              <a:t>Lympödem</a:t>
            </a:r>
            <a:r>
              <a:rPr lang="en-US" sz="2400" dirty="0"/>
              <a:t>: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	</a:t>
            </a:r>
            <a:r>
              <a:rPr lang="en-US" sz="2400" dirty="0" err="1"/>
              <a:t>Adipositas</a:t>
            </a:r>
            <a:r>
              <a:rPr lang="en-US" sz="2400" dirty="0"/>
              <a:t>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	Tumor/</a:t>
            </a:r>
            <a:r>
              <a:rPr lang="en-US" sz="2400" dirty="0" err="1"/>
              <a:t>Kompression</a:t>
            </a:r>
            <a:r>
              <a:rPr lang="en-US" sz="2400" dirty="0"/>
              <a:t>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	</a:t>
            </a:r>
            <a:r>
              <a:rPr lang="en-US" sz="2400" dirty="0" err="1"/>
              <a:t>Entfernung</a:t>
            </a:r>
            <a:r>
              <a:rPr lang="en-US" sz="2400" dirty="0"/>
              <a:t> von </a:t>
            </a:r>
            <a:r>
              <a:rPr lang="en-US" sz="2400" dirty="0" err="1"/>
              <a:t>Lymphknoten</a:t>
            </a:r>
            <a:r>
              <a:rPr lang="en-US" sz="2400" dirty="0"/>
              <a:t>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	</a:t>
            </a:r>
            <a:r>
              <a:rPr lang="en-US" sz="2400" dirty="0" err="1"/>
              <a:t>venöse</a:t>
            </a:r>
            <a:r>
              <a:rPr lang="en-US" sz="2400" dirty="0"/>
              <a:t> </a:t>
            </a:r>
            <a:r>
              <a:rPr lang="en-US" sz="2400" dirty="0" err="1"/>
              <a:t>Insuffizienz</a:t>
            </a:r>
            <a:r>
              <a:rPr lang="en-US" sz="2400" dirty="0"/>
              <a:t>/</a:t>
            </a:r>
            <a:r>
              <a:rPr lang="en-US" sz="2400" dirty="0" err="1"/>
              <a:t>Varikosis</a:t>
            </a:r>
            <a:endParaRPr lang="en-US" sz="2400" dirty="0"/>
          </a:p>
        </p:txBody>
      </p:sp>
      <p:pic>
        <p:nvPicPr>
          <p:cNvPr id="5122" name="Picture 2" descr="Lymphödeme – Therapie und Differenzialdiagnose des Lymphödems">
            <a:extLst>
              <a:ext uri="{FF2B5EF4-FFF2-40B4-BE49-F238E27FC236}">
                <a16:creationId xmlns:a16="http://schemas.microsoft.com/office/drawing/2014/main" id="{10E0D4A3-B49E-4B40-8D29-AC248908D6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96929" y="51350"/>
            <a:ext cx="2332883" cy="342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Lymphödem">
            <a:extLst>
              <a:ext uri="{FF2B5EF4-FFF2-40B4-BE49-F238E27FC236}">
                <a16:creationId xmlns:a16="http://schemas.microsoft.com/office/drawing/2014/main" id="{E0B300E1-C647-2F42-AC06-7F9313E2EB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0" y="3365787"/>
            <a:ext cx="5763768" cy="275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3313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AE5C48-11F4-E24D-BC3C-65094682B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496" y="0"/>
            <a:ext cx="10515600" cy="1325563"/>
          </a:xfrm>
        </p:spPr>
        <p:txBody>
          <a:bodyPr/>
          <a:lstStyle/>
          <a:p>
            <a:r>
              <a:rPr lang="de-DE"/>
              <a:t>Chronisch venöse Insuffizienz</a:t>
            </a:r>
            <a:endParaRPr lang="de-DE" dirty="0"/>
          </a:p>
        </p:txBody>
      </p:sp>
      <p:pic>
        <p:nvPicPr>
          <p:cNvPr id="6146" name="Picture 2" descr="Chronisch-venöse Insuffizienz (Beinvenenschwäche) - Hautzentrum Wien">
            <a:extLst>
              <a:ext uri="{FF2B5EF4-FFF2-40B4-BE49-F238E27FC236}">
                <a16:creationId xmlns:a16="http://schemas.microsoft.com/office/drawing/2014/main" id="{2329D6A5-72B6-A747-8DD7-3184F99D9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3586" y="3110540"/>
            <a:ext cx="3670260" cy="3670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hronisch-venöse Insuffizienz (Beinvenenschwäche) - Hautzentrum Wien">
            <a:extLst>
              <a:ext uri="{FF2B5EF4-FFF2-40B4-BE49-F238E27FC236}">
                <a16:creationId xmlns:a16="http://schemas.microsoft.com/office/drawing/2014/main" id="{11241627-295A-0A4C-AD77-ED5302EDA4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061" y="147704"/>
            <a:ext cx="5241939" cy="2962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F78751E0-FD29-2547-9036-73B673513F05}"/>
              </a:ext>
            </a:extLst>
          </p:cNvPr>
          <p:cNvSpPr txBox="1"/>
          <p:nvPr/>
        </p:nvSpPr>
        <p:spPr>
          <a:xfrm>
            <a:off x="663661" y="1210254"/>
            <a:ext cx="6558521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de-DE" b="1" i="0" dirty="0">
                <a:solidFill>
                  <a:srgbClr val="0A0A0A"/>
                </a:solidFill>
                <a:effectLst/>
                <a:latin typeface="Google Sans"/>
              </a:rPr>
              <a:t>Besenreiser und Krampfadern (Stadium C1–C2)</a:t>
            </a:r>
            <a:endParaRPr lang="de-DE" b="0" i="0" dirty="0">
              <a:solidFill>
                <a:srgbClr val="0A0A0A"/>
              </a:solidFill>
              <a:effectLst/>
              <a:latin typeface="Google Sans"/>
            </a:endParaRPr>
          </a:p>
          <a:p>
            <a:pPr algn="l"/>
            <a:endParaRPr lang="de-DE" b="1" i="0" dirty="0">
              <a:solidFill>
                <a:srgbClr val="0A0A0A"/>
              </a:solidFill>
              <a:effectLst/>
              <a:latin typeface="Google Sans"/>
            </a:endParaRPr>
          </a:p>
          <a:p>
            <a:pPr algn="l"/>
            <a:r>
              <a:rPr lang="de-DE" b="1" i="0" dirty="0">
                <a:solidFill>
                  <a:srgbClr val="0A0A0A"/>
                </a:solidFill>
                <a:effectLst/>
                <a:latin typeface="Google Sans"/>
              </a:rPr>
              <a:t>Ödeme (Stadium C3)</a:t>
            </a:r>
            <a:endParaRPr lang="de-DE" b="0" i="0" dirty="0">
              <a:solidFill>
                <a:srgbClr val="0A0A0A"/>
              </a:solidFill>
              <a:effectLst/>
              <a:latin typeface="Google Sans"/>
            </a:endParaRPr>
          </a:p>
          <a:p>
            <a:pPr algn="l"/>
            <a:endParaRPr lang="de-DE" b="1" i="0" dirty="0">
              <a:solidFill>
                <a:srgbClr val="0A0A0A"/>
              </a:solidFill>
              <a:effectLst/>
              <a:latin typeface="Google Sans"/>
            </a:endParaRPr>
          </a:p>
          <a:p>
            <a:pPr algn="l"/>
            <a:r>
              <a:rPr lang="de-DE" b="1" i="0" dirty="0">
                <a:solidFill>
                  <a:srgbClr val="0A0A0A"/>
                </a:solidFill>
                <a:effectLst/>
                <a:latin typeface="Google Sans"/>
              </a:rPr>
              <a:t>Pigmentveränderungen (Hyperpigmentierung, Stadium C4a)</a:t>
            </a:r>
            <a:r>
              <a:rPr lang="de-DE" b="0" i="0" dirty="0">
                <a:solidFill>
                  <a:srgbClr val="0A0A0A"/>
                </a:solidFill>
                <a:effectLst/>
                <a:latin typeface="Google Sans"/>
              </a:rPr>
              <a:t> Bräunliche Verfärbungen der Haut, verursacht durch den Austritt roter Blutkörperchen und deren Abbauprodukt </a:t>
            </a:r>
            <a:r>
              <a:rPr lang="de-DE" b="0" i="0" dirty="0" err="1">
                <a:solidFill>
                  <a:srgbClr val="0A0A0A"/>
                </a:solidFill>
                <a:effectLst/>
                <a:latin typeface="Google Sans"/>
              </a:rPr>
              <a:t>Hämosiderin</a:t>
            </a:r>
            <a:r>
              <a:rPr lang="de-DE" b="0" i="0" dirty="0">
                <a:solidFill>
                  <a:srgbClr val="0A0A0A"/>
                </a:solidFill>
                <a:effectLst/>
                <a:latin typeface="Google Sans"/>
              </a:rPr>
              <a:t>.</a:t>
            </a:r>
          </a:p>
          <a:p>
            <a:pPr algn="l"/>
            <a:endParaRPr lang="de-DE" b="1" i="0" dirty="0">
              <a:solidFill>
                <a:srgbClr val="0A0A0A"/>
              </a:solidFill>
              <a:effectLst/>
              <a:latin typeface="Google Sans"/>
            </a:endParaRPr>
          </a:p>
          <a:p>
            <a:pPr algn="l"/>
            <a:r>
              <a:rPr lang="de-DE" b="1" i="0" dirty="0">
                <a:solidFill>
                  <a:srgbClr val="0A0A0A"/>
                </a:solidFill>
                <a:effectLst/>
                <a:latin typeface="Google Sans"/>
              </a:rPr>
              <a:t>Stauungsekzem (Dermatitis, Stadium C4a)</a:t>
            </a:r>
            <a:r>
              <a:rPr lang="de-DE" b="0" i="0" dirty="0">
                <a:solidFill>
                  <a:srgbClr val="0A0A0A"/>
                </a:solidFill>
                <a:effectLst/>
                <a:latin typeface="Google Sans"/>
              </a:rPr>
              <a:t>: Rötungen, Juckreiz und Schuppenbildung der Haut am Unterschenkel</a:t>
            </a:r>
          </a:p>
          <a:p>
            <a:pPr algn="l"/>
            <a:endParaRPr lang="de-DE" b="1" i="0" dirty="0">
              <a:solidFill>
                <a:srgbClr val="0A0A0A"/>
              </a:solidFill>
              <a:effectLst/>
              <a:latin typeface="Google Sans"/>
            </a:endParaRPr>
          </a:p>
          <a:p>
            <a:pPr algn="l"/>
            <a:r>
              <a:rPr lang="de-DE" b="1" i="0" dirty="0" err="1">
                <a:solidFill>
                  <a:srgbClr val="0A0A0A"/>
                </a:solidFill>
                <a:effectLst/>
                <a:latin typeface="Google Sans"/>
              </a:rPr>
              <a:t>Lipodermatosklerose</a:t>
            </a:r>
            <a:r>
              <a:rPr lang="de-DE" b="1" i="0" dirty="0">
                <a:solidFill>
                  <a:srgbClr val="0A0A0A"/>
                </a:solidFill>
                <a:effectLst/>
                <a:latin typeface="Google Sans"/>
              </a:rPr>
              <a:t> (Stadium C4b)</a:t>
            </a:r>
            <a:r>
              <a:rPr lang="de-DE" b="0" i="0" dirty="0">
                <a:solidFill>
                  <a:srgbClr val="0A0A0A"/>
                </a:solidFill>
                <a:effectLst/>
                <a:latin typeface="Google Sans"/>
              </a:rPr>
              <a:t>: Verhärtung und Entzündung des Unterhautfettgewebes, was die Haut unelastisch macht und oft schmerzhaft ist.</a:t>
            </a:r>
          </a:p>
          <a:p>
            <a:pPr algn="l"/>
            <a:endParaRPr lang="de-DE" b="1" i="0" dirty="0">
              <a:solidFill>
                <a:srgbClr val="0A0A0A"/>
              </a:solidFill>
              <a:effectLst/>
              <a:latin typeface="Google Sans"/>
            </a:endParaRPr>
          </a:p>
          <a:p>
            <a:pPr algn="l"/>
            <a:r>
              <a:rPr lang="de-DE" b="1" i="0" dirty="0">
                <a:solidFill>
                  <a:srgbClr val="0A0A0A"/>
                </a:solidFill>
                <a:effectLst/>
                <a:latin typeface="Google Sans"/>
              </a:rPr>
              <a:t>Atrophie </a:t>
            </a:r>
            <a:r>
              <a:rPr lang="de-DE" b="1" i="0" dirty="0" err="1">
                <a:solidFill>
                  <a:srgbClr val="0A0A0A"/>
                </a:solidFill>
                <a:effectLst/>
                <a:latin typeface="Google Sans"/>
              </a:rPr>
              <a:t>blanche</a:t>
            </a:r>
            <a:r>
              <a:rPr lang="de-DE" b="1" i="0" dirty="0">
                <a:solidFill>
                  <a:srgbClr val="0A0A0A"/>
                </a:solidFill>
                <a:effectLst/>
                <a:latin typeface="Google Sans"/>
              </a:rPr>
              <a:t> (Stadium C4b)</a:t>
            </a:r>
            <a:r>
              <a:rPr lang="de-DE" b="0" i="0" dirty="0">
                <a:solidFill>
                  <a:srgbClr val="0A0A0A"/>
                </a:solidFill>
                <a:effectLst/>
                <a:latin typeface="Google Sans"/>
              </a:rPr>
              <a:t>: Weiße, narbenähnliche Areale mit punktförmigen roten Gefäßerweiterungen</a:t>
            </a:r>
          </a:p>
          <a:p>
            <a:pPr algn="l"/>
            <a:endParaRPr lang="de-DE" b="0" i="0" dirty="0">
              <a:solidFill>
                <a:srgbClr val="0A0A0A"/>
              </a:solidFill>
              <a:effectLst/>
              <a:latin typeface="Google Sans"/>
            </a:endParaRPr>
          </a:p>
          <a:p>
            <a:pPr algn="l"/>
            <a:r>
              <a:rPr lang="de-DE" b="1" i="0" dirty="0">
                <a:solidFill>
                  <a:srgbClr val="0A0A0A"/>
                </a:solidFill>
                <a:effectLst/>
                <a:latin typeface="Google Sans"/>
              </a:rPr>
              <a:t>Ulcus cruris </a:t>
            </a:r>
            <a:r>
              <a:rPr lang="de-DE" b="1" i="0" dirty="0" err="1">
                <a:solidFill>
                  <a:srgbClr val="0A0A0A"/>
                </a:solidFill>
                <a:effectLst/>
                <a:latin typeface="Google Sans"/>
              </a:rPr>
              <a:t>venosum</a:t>
            </a:r>
            <a:r>
              <a:rPr lang="de-DE" b="1" i="0" dirty="0">
                <a:solidFill>
                  <a:srgbClr val="0A0A0A"/>
                </a:solidFill>
                <a:effectLst/>
                <a:latin typeface="Google Sans"/>
              </a:rPr>
              <a:t> (Stadien C5–C6)</a:t>
            </a:r>
            <a:endParaRPr lang="de-DE" b="0" i="0" dirty="0">
              <a:solidFill>
                <a:srgbClr val="0A0A0A"/>
              </a:solidFill>
              <a:effectLst/>
              <a:latin typeface="Google Sans"/>
            </a:endParaRPr>
          </a:p>
          <a:p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13022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DF039C-9A03-FD48-8237-1FE8AAE62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Unterschied Lymphödem und </a:t>
            </a:r>
            <a:r>
              <a:rPr lang="de-DE" dirty="0" err="1"/>
              <a:t>Lipödem</a:t>
            </a:r>
            <a:endParaRPr lang="de-DE" dirty="0"/>
          </a:p>
        </p:txBody>
      </p:sp>
      <p:pic>
        <p:nvPicPr>
          <p:cNvPr id="7170" name="Picture 2" descr="Lipödem oder Lymphödem: Was ist der Unterschied? | Dr. Linde blog">
            <a:extLst>
              <a:ext uri="{FF2B5EF4-FFF2-40B4-BE49-F238E27FC236}">
                <a16:creationId xmlns:a16="http://schemas.microsoft.com/office/drawing/2014/main" id="{B1D57293-049C-5249-A7EC-CA8790130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287" y="1690688"/>
            <a:ext cx="8105426" cy="4802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165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7CF5BAB-7148-F140-BA89-E2C78A99E8FA}"/>
              </a:ext>
            </a:extLst>
          </p:cNvPr>
          <p:cNvSpPr txBox="1"/>
          <p:nvPr/>
        </p:nvSpPr>
        <p:spPr>
          <a:xfrm>
            <a:off x="643278" y="3873828"/>
            <a:ext cx="3416658" cy="234409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 b="1" i="0" dirty="0">
              <a:effectLst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 b="1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b="1" i="0" dirty="0" err="1">
                <a:effectLst/>
              </a:rPr>
              <a:t>Mischform</a:t>
            </a:r>
            <a:r>
              <a:rPr lang="en-US" sz="1600" b="1" i="0" dirty="0">
                <a:effectLst/>
              </a:rPr>
              <a:t> (</a:t>
            </a:r>
            <a:r>
              <a:rPr lang="en-US" sz="1600" b="1" i="0" dirty="0" err="1">
                <a:effectLst/>
              </a:rPr>
              <a:t>Lipolymphödem</a:t>
            </a:r>
            <a:r>
              <a:rPr lang="en-US" sz="1600" b="1" i="0" dirty="0">
                <a:effectLst/>
              </a:rPr>
              <a:t>)</a:t>
            </a:r>
            <a:r>
              <a:rPr lang="en-US" sz="1600" b="0" i="0" u="none" strike="noStrike" dirty="0">
                <a:effectLst/>
              </a:rPr>
              <a:t>: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6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b="0" i="0" u="none" strike="noStrike" dirty="0">
                <a:effectLst/>
              </a:rPr>
              <a:t>In </a:t>
            </a:r>
            <a:r>
              <a:rPr lang="en-US" sz="1600" b="0" i="0" u="none" strike="noStrike" dirty="0" err="1">
                <a:effectLst/>
              </a:rPr>
              <a:t>fortgeschrittenen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Stadien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eines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Lipödems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kann</a:t>
            </a:r>
            <a:r>
              <a:rPr lang="en-US" sz="1600" b="0" i="0" u="none" strike="noStrike" dirty="0">
                <a:effectLst/>
              </a:rPr>
              <a:t> der </a:t>
            </a:r>
            <a:r>
              <a:rPr lang="en-US" sz="1600" b="0" i="0" u="none" strike="noStrike" dirty="0" err="1">
                <a:effectLst/>
              </a:rPr>
              <a:t>Druck</a:t>
            </a:r>
            <a:r>
              <a:rPr lang="en-US" sz="1600" b="0" i="0" u="none" strike="noStrike" dirty="0">
                <a:effectLst/>
              </a:rPr>
              <a:t> des </a:t>
            </a:r>
            <a:r>
              <a:rPr lang="en-US" sz="1600" b="0" i="0" u="none" strike="noStrike" dirty="0" err="1">
                <a:effectLst/>
              </a:rPr>
              <a:t>Fettgewebes</a:t>
            </a:r>
            <a:r>
              <a:rPr lang="en-US" sz="1600" b="0" i="0" u="none" strike="noStrike" dirty="0">
                <a:effectLst/>
              </a:rPr>
              <a:t> die </a:t>
            </a:r>
            <a:r>
              <a:rPr lang="en-US" sz="1600" b="0" i="0" u="none" strike="noStrike" dirty="0" err="1">
                <a:effectLst/>
              </a:rPr>
              <a:t>Lymphbahnen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schädigen</a:t>
            </a:r>
            <a:r>
              <a:rPr lang="en-US" sz="1600" b="0" i="0" u="none" strike="noStrike" dirty="0">
                <a:effectLst/>
              </a:rPr>
              <a:t>, </a:t>
            </a:r>
            <a:r>
              <a:rPr lang="en-US" sz="1600" b="0" i="0" u="none" strike="noStrike" dirty="0" err="1">
                <a:effectLst/>
              </a:rPr>
              <a:t>sodass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zusätzlich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ein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Lymphödem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entsteht</a:t>
            </a:r>
            <a:endParaRPr lang="en-US" sz="1600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17DA7CB-484A-5342-8A2A-153675B57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2316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br>
              <a:rPr kumimoji="0" lang="de-DE" altLang="de-DE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de-DE" altLang="de-DE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FFC0A6FD-0082-8B4F-9FE6-E4B8633295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6530038"/>
              </p:ext>
            </p:extLst>
          </p:nvPr>
        </p:nvGraphicFramePr>
        <p:xfrm>
          <a:off x="4292739" y="330248"/>
          <a:ext cx="7498081" cy="6197504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462323">
                  <a:extLst>
                    <a:ext uri="{9D8B030D-6E8A-4147-A177-3AD203B41FA5}">
                      <a16:colId xmlns:a16="http://schemas.microsoft.com/office/drawing/2014/main" val="3206517286"/>
                    </a:ext>
                  </a:extLst>
                </a:gridCol>
                <a:gridCol w="2940424">
                  <a:extLst>
                    <a:ext uri="{9D8B030D-6E8A-4147-A177-3AD203B41FA5}">
                      <a16:colId xmlns:a16="http://schemas.microsoft.com/office/drawing/2014/main" val="2857805255"/>
                    </a:ext>
                  </a:extLst>
                </a:gridCol>
                <a:gridCol w="3095334">
                  <a:extLst>
                    <a:ext uri="{9D8B030D-6E8A-4147-A177-3AD203B41FA5}">
                      <a16:colId xmlns:a16="http://schemas.microsoft.com/office/drawing/2014/main" val="1586175684"/>
                    </a:ext>
                  </a:extLst>
                </a:gridCol>
              </a:tblGrid>
              <a:tr h="483657">
                <a:tc>
                  <a:txBody>
                    <a:bodyPr/>
                    <a:lstStyle/>
                    <a:p>
                      <a:pPr algn="l" fontAlgn="t"/>
                      <a:r>
                        <a:rPr lang="de-DE" sz="1300">
                          <a:effectLst/>
                        </a:rPr>
                        <a:t> </a:t>
                      </a:r>
                    </a:p>
                  </a:txBody>
                  <a:tcPr marL="30200" marR="30200" marT="30200" marB="30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2400" b="1" dirty="0" err="1">
                          <a:effectLst/>
                        </a:rPr>
                        <a:t>Lipödem</a:t>
                      </a:r>
                      <a:endParaRPr lang="de-DE" sz="2400" b="1" dirty="0">
                        <a:effectLst/>
                      </a:endParaRPr>
                    </a:p>
                  </a:txBody>
                  <a:tcPr marL="30200" marR="30200" marT="30200" marB="30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2400" b="1" dirty="0">
                          <a:effectLst/>
                        </a:rPr>
                        <a:t>Lymphödem</a:t>
                      </a:r>
                    </a:p>
                  </a:txBody>
                  <a:tcPr marL="30200" marR="30200" marT="30200" marB="30200"/>
                </a:tc>
                <a:extLst>
                  <a:ext uri="{0D108BD9-81ED-4DB2-BD59-A6C34878D82A}">
                    <a16:rowId xmlns:a16="http://schemas.microsoft.com/office/drawing/2014/main" val="167414287"/>
                  </a:ext>
                </a:extLst>
              </a:tr>
              <a:tr h="930312">
                <a:tc>
                  <a:txBody>
                    <a:bodyPr/>
                    <a:lstStyle/>
                    <a:p>
                      <a:pPr algn="l" fontAlgn="t"/>
                      <a:r>
                        <a:rPr lang="de-DE" sz="1400" b="1">
                          <a:effectLst/>
                        </a:rPr>
                        <a:t>Ursache</a:t>
                      </a:r>
                      <a:endParaRPr lang="de-DE" sz="1400">
                        <a:effectLst/>
                      </a:endParaRPr>
                    </a:p>
                  </a:txBody>
                  <a:tcPr marL="30200" marR="30200" marT="30200" marB="30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1600" dirty="0">
                          <a:effectLst/>
                        </a:rPr>
                        <a:t>Fettverteilungsstörung (krankhafte Fettzellvermehrung)</a:t>
                      </a:r>
                    </a:p>
                  </a:txBody>
                  <a:tcPr marL="30200" marR="30200" marT="30200" marB="30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1400" dirty="0">
                          <a:effectLst/>
                        </a:rPr>
                        <a:t>Transportstörung des Lymphsystems (Flüssigkeitsstau)</a:t>
                      </a:r>
                    </a:p>
                  </a:txBody>
                  <a:tcPr marL="30200" marR="30200" marT="30200" marB="30200"/>
                </a:tc>
                <a:extLst>
                  <a:ext uri="{0D108BD9-81ED-4DB2-BD59-A6C34878D82A}">
                    <a16:rowId xmlns:a16="http://schemas.microsoft.com/office/drawing/2014/main" val="1938717714"/>
                  </a:ext>
                </a:extLst>
              </a:tr>
              <a:tr h="930312">
                <a:tc>
                  <a:txBody>
                    <a:bodyPr/>
                    <a:lstStyle/>
                    <a:p>
                      <a:pPr algn="l" fontAlgn="t"/>
                      <a:r>
                        <a:rPr lang="de-DE" sz="1400" b="1">
                          <a:effectLst/>
                        </a:rPr>
                        <a:t>Symmetrie</a:t>
                      </a:r>
                      <a:endParaRPr lang="de-DE" sz="1400">
                        <a:effectLst/>
                      </a:endParaRPr>
                    </a:p>
                  </a:txBody>
                  <a:tcPr marL="30200" marR="30200" marT="30200" marB="30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1400">
                          <a:effectLst/>
                        </a:rPr>
                        <a:t>Fast immer </a:t>
                      </a:r>
                      <a:r>
                        <a:rPr lang="de-DE" sz="1400" b="1">
                          <a:effectLst/>
                        </a:rPr>
                        <a:t>symmetrisch</a:t>
                      </a:r>
                      <a:r>
                        <a:rPr lang="de-DE" sz="1400">
                          <a:effectLst/>
                        </a:rPr>
                        <a:t> (beide Beine/Arme gleichermaßen)</a:t>
                      </a:r>
                    </a:p>
                  </a:txBody>
                  <a:tcPr marL="30200" marR="30200" marT="30200" marB="30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1400" dirty="0">
                          <a:effectLst/>
                        </a:rPr>
                        <a:t>Meist </a:t>
                      </a:r>
                      <a:r>
                        <a:rPr lang="de-DE" sz="1400" b="1" dirty="0">
                          <a:effectLst/>
                        </a:rPr>
                        <a:t>asymmetrisch</a:t>
                      </a:r>
                      <a:r>
                        <a:rPr lang="de-DE" sz="1400" dirty="0">
                          <a:effectLst/>
                        </a:rPr>
                        <a:t> (einseitig oder eine Seite stärker betroffen)</a:t>
                      </a:r>
                    </a:p>
                  </a:txBody>
                  <a:tcPr marL="30200" marR="30200" marT="30200" marB="30200"/>
                </a:tc>
                <a:extLst>
                  <a:ext uri="{0D108BD9-81ED-4DB2-BD59-A6C34878D82A}">
                    <a16:rowId xmlns:a16="http://schemas.microsoft.com/office/drawing/2014/main" val="1516496042"/>
                  </a:ext>
                </a:extLst>
              </a:tr>
              <a:tr h="1062287">
                <a:tc>
                  <a:txBody>
                    <a:bodyPr/>
                    <a:lstStyle/>
                    <a:p>
                      <a:pPr algn="l" fontAlgn="t"/>
                      <a:r>
                        <a:rPr lang="de-DE" sz="1400" b="1" dirty="0">
                          <a:effectLst/>
                        </a:rPr>
                        <a:t>Füße/Hände</a:t>
                      </a:r>
                      <a:endParaRPr lang="de-DE" sz="1400" dirty="0">
                        <a:effectLst/>
                      </a:endParaRPr>
                    </a:p>
                  </a:txBody>
                  <a:tcPr marL="30200" marR="30200" marT="30200" marB="30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1400" b="1" dirty="0">
                          <a:effectLst/>
                        </a:rPr>
                        <a:t>Nicht betroffen</a:t>
                      </a:r>
                      <a:r>
                        <a:rPr lang="de-DE" sz="1400" dirty="0">
                          <a:effectLst/>
                        </a:rPr>
                        <a:t> (Säulenform endet an Knöcheln/Handgelenk)</a:t>
                      </a:r>
                    </a:p>
                  </a:txBody>
                  <a:tcPr marL="30200" marR="30200" marT="30200" marB="30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1400" b="1" dirty="0">
                          <a:effectLst/>
                        </a:rPr>
                        <a:t>Mitbetroffen</a:t>
                      </a:r>
                      <a:r>
                        <a:rPr lang="de-DE" sz="1400" dirty="0">
                          <a:effectLst/>
                        </a:rPr>
                        <a:t> (Schwellungen am Fußrücken/Handrücken)</a:t>
                      </a:r>
                    </a:p>
                  </a:txBody>
                  <a:tcPr marL="30200" marR="30200" marT="30200" marB="30200"/>
                </a:tc>
                <a:extLst>
                  <a:ext uri="{0D108BD9-81ED-4DB2-BD59-A6C34878D82A}">
                    <a16:rowId xmlns:a16="http://schemas.microsoft.com/office/drawing/2014/main" val="879575187"/>
                  </a:ext>
                </a:extLst>
              </a:tr>
              <a:tr h="930312">
                <a:tc>
                  <a:txBody>
                    <a:bodyPr/>
                    <a:lstStyle/>
                    <a:p>
                      <a:pPr algn="l" fontAlgn="t"/>
                      <a:r>
                        <a:rPr lang="de-DE" sz="1400" b="1">
                          <a:effectLst/>
                        </a:rPr>
                        <a:t>Schmerz</a:t>
                      </a:r>
                      <a:endParaRPr lang="de-DE" sz="1400">
                        <a:effectLst/>
                      </a:endParaRPr>
                    </a:p>
                  </a:txBody>
                  <a:tcPr marL="30200" marR="30200" marT="30200" marB="30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1400">
                          <a:effectLst/>
                        </a:rPr>
                        <a:t>Typisch: Druckschmerz, Berührungsempfindlichkeit, Spannungsgefühl</a:t>
                      </a:r>
                    </a:p>
                  </a:txBody>
                  <a:tcPr marL="30200" marR="30200" marT="30200" marB="30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1400">
                          <a:effectLst/>
                        </a:rPr>
                        <a:t>In der Regel </a:t>
                      </a:r>
                      <a:r>
                        <a:rPr lang="de-DE" sz="1400" b="1">
                          <a:effectLst/>
                        </a:rPr>
                        <a:t>schmerzfrei</a:t>
                      </a:r>
                      <a:r>
                        <a:rPr lang="de-DE" sz="1400">
                          <a:effectLst/>
                        </a:rPr>
                        <a:t> (nur Schwere- oder Spannungsgefühl)</a:t>
                      </a:r>
                    </a:p>
                  </a:txBody>
                  <a:tcPr marL="30200" marR="30200" marT="30200" marB="30200"/>
                </a:tc>
                <a:extLst>
                  <a:ext uri="{0D108BD9-81ED-4DB2-BD59-A6C34878D82A}">
                    <a16:rowId xmlns:a16="http://schemas.microsoft.com/office/drawing/2014/main" val="1965285569"/>
                  </a:ext>
                </a:extLst>
              </a:tr>
              <a:tr h="930312">
                <a:tc>
                  <a:txBody>
                    <a:bodyPr/>
                    <a:lstStyle/>
                    <a:p>
                      <a:pPr algn="l" fontAlgn="t"/>
                      <a:r>
                        <a:rPr lang="de-DE" sz="1400" b="1">
                          <a:effectLst/>
                        </a:rPr>
                        <a:t>Stemmer-Zeichen</a:t>
                      </a:r>
                      <a:endParaRPr lang="de-DE" sz="1400">
                        <a:effectLst/>
                      </a:endParaRPr>
                    </a:p>
                  </a:txBody>
                  <a:tcPr marL="30200" marR="30200" marT="30200" marB="30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1400" b="1">
                          <a:effectLst/>
                        </a:rPr>
                        <a:t>Negativ</a:t>
                      </a:r>
                      <a:r>
                        <a:rPr lang="de-DE" sz="1400">
                          <a:effectLst/>
                        </a:rPr>
                        <a:t>: Hautfalte über Zehen/Fingern lässt sich abheben</a:t>
                      </a:r>
                    </a:p>
                  </a:txBody>
                  <a:tcPr marL="30200" marR="30200" marT="30200" marB="30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1400" b="1">
                          <a:effectLst/>
                        </a:rPr>
                        <a:t>Positiv</a:t>
                      </a:r>
                      <a:r>
                        <a:rPr lang="de-DE" sz="1400">
                          <a:effectLst/>
                        </a:rPr>
                        <a:t>: Hautfalte über Zehen/Fingern ist nicht abhebbar</a:t>
                      </a:r>
                    </a:p>
                  </a:txBody>
                  <a:tcPr marL="30200" marR="30200" marT="30200" marB="30200"/>
                </a:tc>
                <a:extLst>
                  <a:ext uri="{0D108BD9-81ED-4DB2-BD59-A6C34878D82A}">
                    <a16:rowId xmlns:a16="http://schemas.microsoft.com/office/drawing/2014/main" val="4020700030"/>
                  </a:ext>
                </a:extLst>
              </a:tr>
              <a:tr h="930312">
                <a:tc>
                  <a:txBody>
                    <a:bodyPr/>
                    <a:lstStyle/>
                    <a:p>
                      <a:pPr algn="l" fontAlgn="t"/>
                      <a:r>
                        <a:rPr lang="de-DE" sz="1400" b="1">
                          <a:effectLst/>
                        </a:rPr>
                        <a:t>Blaue Flecken</a:t>
                      </a:r>
                      <a:endParaRPr lang="de-DE" sz="1400">
                        <a:effectLst/>
                      </a:endParaRPr>
                    </a:p>
                  </a:txBody>
                  <a:tcPr marL="30200" marR="30200" marT="30200" marB="30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1400">
                          <a:effectLst/>
                        </a:rPr>
                        <a:t>Neigung zu Hämatomen (blaue Flecken) schon bei leichtem Druck</a:t>
                      </a:r>
                    </a:p>
                  </a:txBody>
                  <a:tcPr marL="30200" marR="30200" marT="30200" marB="30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1400" dirty="0">
                          <a:effectLst/>
                        </a:rPr>
                        <a:t>Keine erhöhte Neigung zu blauen Flecken</a:t>
                      </a:r>
                    </a:p>
                  </a:txBody>
                  <a:tcPr marL="30200" marR="30200" marT="30200" marB="30200"/>
                </a:tc>
                <a:extLst>
                  <a:ext uri="{0D108BD9-81ED-4DB2-BD59-A6C34878D82A}">
                    <a16:rowId xmlns:a16="http://schemas.microsoft.com/office/drawing/2014/main" val="3970557254"/>
                  </a:ext>
                </a:extLst>
              </a:tr>
            </a:tbl>
          </a:graphicData>
        </a:graphic>
      </p:graphicFrame>
      <p:sp>
        <p:nvSpPr>
          <p:cNvPr id="9" name="Titel 1">
            <a:extLst>
              <a:ext uri="{FF2B5EF4-FFF2-40B4-BE49-F238E27FC236}">
                <a16:creationId xmlns:a16="http://schemas.microsoft.com/office/drawing/2014/main" id="{092B1C6C-A534-0F4E-B267-B3B337667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879" y="1338947"/>
            <a:ext cx="3600860" cy="781532"/>
          </a:xfrm>
        </p:spPr>
        <p:txBody>
          <a:bodyPr>
            <a:normAutofit/>
          </a:bodyPr>
          <a:lstStyle/>
          <a:p>
            <a:r>
              <a:rPr lang="de-DE" sz="3600" dirty="0"/>
              <a:t>Unterscheidung</a:t>
            </a:r>
          </a:p>
        </p:txBody>
      </p:sp>
    </p:spTree>
    <p:extLst>
      <p:ext uri="{BB962C8B-B14F-4D97-AF65-F5344CB8AC3E}">
        <p14:creationId xmlns:p14="http://schemas.microsoft.com/office/powerpoint/2010/main" val="1787958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3FE1B16-8342-ED4B-8BEF-CB80FC976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de-DE" sz="5400" dirty="0"/>
              <a:t>Beidseitige Schwellung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82D4C77-0031-2845-9E46-4EE1E6EFA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de-DE" b="1" i="0" dirty="0">
              <a:effectLst/>
            </a:endParaRPr>
          </a:p>
          <a:p>
            <a:pPr marL="0" indent="0">
              <a:buNone/>
            </a:pPr>
            <a:r>
              <a:rPr lang="de-DE" b="1" i="0" dirty="0">
                <a:effectLst/>
              </a:rPr>
              <a:t>Systemische Ursachen</a:t>
            </a:r>
          </a:p>
          <a:p>
            <a:pPr marL="0" indent="0">
              <a:buNone/>
            </a:pPr>
            <a:endParaRPr lang="de-DE" b="0" i="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b="0" i="0" dirty="0">
                <a:effectLst/>
              </a:rPr>
              <a:t>Herzinsuffizienz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b="0" i="0" dirty="0" err="1">
                <a:effectLst/>
              </a:rPr>
              <a:t>Nephrotisches</a:t>
            </a:r>
            <a:r>
              <a:rPr lang="de-DE" b="0" i="0" dirty="0">
                <a:effectLst/>
              </a:rPr>
              <a:t> Syndrom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b="0" i="0" dirty="0">
                <a:effectLst/>
              </a:rPr>
              <a:t>Leberzirrhose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b="0" i="0" dirty="0">
                <a:effectLst/>
              </a:rPr>
              <a:t>Hypothyreose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b="0" i="0" dirty="0">
                <a:effectLst/>
              </a:rPr>
              <a:t>Medikamente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b="0" i="0" dirty="0" err="1">
                <a:effectLst/>
              </a:rPr>
              <a:t>Lipödem</a:t>
            </a:r>
            <a:endParaRPr lang="de-DE" b="0" i="0" dirty="0">
              <a:effectLst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11131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97C9A7F-C05C-144B-95BA-404BC5897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de-DE" sz="5400" dirty="0"/>
              <a:t>Vergleich</a:t>
            </a:r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92A773B0-8C1F-C84C-9C42-023109699F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8978368"/>
              </p:ext>
            </p:extLst>
          </p:nvPr>
        </p:nvGraphicFramePr>
        <p:xfrm>
          <a:off x="838200" y="2617509"/>
          <a:ext cx="10515602" cy="3170035"/>
        </p:xfrm>
        <a:graphic>
          <a:graphicData uri="http://schemas.openxmlformats.org/drawingml/2006/table">
            <a:tbl>
              <a:tblPr/>
              <a:tblGrid>
                <a:gridCol w="3043732">
                  <a:extLst>
                    <a:ext uri="{9D8B030D-6E8A-4147-A177-3AD203B41FA5}">
                      <a16:colId xmlns:a16="http://schemas.microsoft.com/office/drawing/2014/main" val="3675341397"/>
                    </a:ext>
                  </a:extLst>
                </a:gridCol>
                <a:gridCol w="1841485">
                  <a:extLst>
                    <a:ext uri="{9D8B030D-6E8A-4147-A177-3AD203B41FA5}">
                      <a16:colId xmlns:a16="http://schemas.microsoft.com/office/drawing/2014/main" val="117462591"/>
                    </a:ext>
                  </a:extLst>
                </a:gridCol>
                <a:gridCol w="2523885">
                  <a:extLst>
                    <a:ext uri="{9D8B030D-6E8A-4147-A177-3AD203B41FA5}">
                      <a16:colId xmlns:a16="http://schemas.microsoft.com/office/drawing/2014/main" val="1123237748"/>
                    </a:ext>
                  </a:extLst>
                </a:gridCol>
                <a:gridCol w="3106500">
                  <a:extLst>
                    <a:ext uri="{9D8B030D-6E8A-4147-A177-3AD203B41FA5}">
                      <a16:colId xmlns:a16="http://schemas.microsoft.com/office/drawing/2014/main" val="427752052"/>
                    </a:ext>
                  </a:extLst>
                </a:gridCol>
              </a:tblGrid>
              <a:tr h="634007">
                <a:tc>
                  <a:txBody>
                    <a:bodyPr/>
                    <a:lstStyle/>
                    <a:p>
                      <a:endParaRPr lang="de-DE" sz="2900" b="1" dirty="0"/>
                    </a:p>
                  </a:txBody>
                  <a:tcPr marL="148858" marR="148858" marT="74429" marB="744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2900" b="1" dirty="0"/>
                        <a:t>TVT</a:t>
                      </a:r>
                    </a:p>
                  </a:txBody>
                  <a:tcPr marL="148858" marR="148858" marT="74429" marB="744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2900" b="1"/>
                        <a:t>Lymphödem</a:t>
                      </a:r>
                    </a:p>
                  </a:txBody>
                  <a:tcPr marL="148858" marR="148858" marT="74429" marB="744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2900" b="1" dirty="0"/>
                        <a:t>Herzinsuffizienz</a:t>
                      </a:r>
                    </a:p>
                  </a:txBody>
                  <a:tcPr marL="148858" marR="148858" marT="74429" marB="744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4183256"/>
                  </a:ext>
                </a:extLst>
              </a:tr>
              <a:tr h="634007">
                <a:tc>
                  <a:txBody>
                    <a:bodyPr/>
                    <a:lstStyle/>
                    <a:p>
                      <a:r>
                        <a:rPr lang="de-DE" sz="2900"/>
                        <a:t>Beginn</a:t>
                      </a:r>
                    </a:p>
                  </a:txBody>
                  <a:tcPr marL="148858" marR="148858" marT="74429" marB="744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2900"/>
                        <a:t>akut</a:t>
                      </a:r>
                    </a:p>
                  </a:txBody>
                  <a:tcPr marL="148858" marR="148858" marT="74429" marB="744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2900"/>
                        <a:t>langsam</a:t>
                      </a:r>
                    </a:p>
                  </a:txBody>
                  <a:tcPr marL="148858" marR="148858" marT="74429" marB="744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2900"/>
                        <a:t>schleichend</a:t>
                      </a:r>
                    </a:p>
                  </a:txBody>
                  <a:tcPr marL="148858" marR="148858" marT="74429" marB="744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123549"/>
                  </a:ext>
                </a:extLst>
              </a:tr>
              <a:tr h="634007">
                <a:tc>
                  <a:txBody>
                    <a:bodyPr/>
                    <a:lstStyle/>
                    <a:p>
                      <a:r>
                        <a:rPr lang="de-DE" sz="2900"/>
                        <a:t>Schmerz</a:t>
                      </a:r>
                    </a:p>
                  </a:txBody>
                  <a:tcPr marL="148858" marR="148858" marT="74429" marB="744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2900"/>
                        <a:t>häufig</a:t>
                      </a:r>
                    </a:p>
                  </a:txBody>
                  <a:tcPr marL="148858" marR="148858" marT="74429" marB="744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2900"/>
                        <a:t>selten</a:t>
                      </a:r>
                    </a:p>
                  </a:txBody>
                  <a:tcPr marL="148858" marR="148858" marT="74429" marB="744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2900"/>
                        <a:t>selten</a:t>
                      </a:r>
                    </a:p>
                  </a:txBody>
                  <a:tcPr marL="148858" marR="148858" marT="74429" marB="744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0586474"/>
                  </a:ext>
                </a:extLst>
              </a:tr>
              <a:tr h="634007">
                <a:tc>
                  <a:txBody>
                    <a:bodyPr/>
                    <a:lstStyle/>
                    <a:p>
                      <a:r>
                        <a:rPr lang="de-DE" sz="2900"/>
                        <a:t>Eindrückbarkeit</a:t>
                      </a:r>
                    </a:p>
                  </a:txBody>
                  <a:tcPr marL="148858" marR="148858" marT="74429" marB="744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2900"/>
                        <a:t>ja</a:t>
                      </a:r>
                    </a:p>
                  </a:txBody>
                  <a:tcPr marL="148858" marR="148858" marT="74429" marB="744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2900"/>
                        <a:t>nein</a:t>
                      </a:r>
                    </a:p>
                  </a:txBody>
                  <a:tcPr marL="148858" marR="148858" marT="74429" marB="744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2900"/>
                        <a:t>ja</a:t>
                      </a:r>
                    </a:p>
                  </a:txBody>
                  <a:tcPr marL="148858" marR="148858" marT="74429" marB="744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2010274"/>
                  </a:ext>
                </a:extLst>
              </a:tr>
              <a:tr h="634007">
                <a:tc>
                  <a:txBody>
                    <a:bodyPr/>
                    <a:lstStyle/>
                    <a:p>
                      <a:r>
                        <a:rPr lang="de-DE" sz="2900"/>
                        <a:t>Seitenbetont</a:t>
                      </a:r>
                    </a:p>
                  </a:txBody>
                  <a:tcPr marL="148858" marR="148858" marT="74429" marB="744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2900"/>
                        <a:t>einseitig</a:t>
                      </a:r>
                    </a:p>
                  </a:txBody>
                  <a:tcPr marL="148858" marR="148858" marT="74429" marB="744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2900"/>
                        <a:t>oft einseitig</a:t>
                      </a:r>
                    </a:p>
                  </a:txBody>
                  <a:tcPr marL="148858" marR="148858" marT="74429" marB="744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2900" dirty="0"/>
                        <a:t>beidseitig</a:t>
                      </a:r>
                    </a:p>
                  </a:txBody>
                  <a:tcPr marL="148858" marR="148858" marT="74429" marB="744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56411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84038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BE9E4491-AF03-BA4C-8E65-A778D324D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400" dirty="0"/>
              <a:t>Diagnostischer Algorithmus</a:t>
            </a:r>
            <a:endParaRPr lang="de-DE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95793331-2051-DD48-835C-44C14FDD7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480" y="2195131"/>
            <a:ext cx="10515600" cy="1693041"/>
          </a:xfrm>
        </p:spPr>
        <p:txBody>
          <a:bodyPr>
            <a:normAutofit/>
          </a:bodyPr>
          <a:lstStyle/>
          <a:p>
            <a:pPr marL="457200" indent="-457200" algn="l">
              <a:buAutoNum type="arabicPeriod"/>
            </a:pPr>
            <a:r>
              <a:rPr lang="de-DE" sz="2000" b="1" i="0" dirty="0">
                <a:solidFill>
                  <a:schemeClr val="accent2">
                    <a:lumMod val="75000"/>
                  </a:schemeClr>
                </a:solidFill>
                <a:effectLst/>
              </a:rPr>
              <a:t>        Einseitig + akut  →  TVT ausschließen</a:t>
            </a:r>
          </a:p>
          <a:p>
            <a:pPr algn="l">
              <a:buFont typeface="+mj-lt"/>
              <a:buAutoNum type="arabicPeriod"/>
            </a:pPr>
            <a:r>
              <a:rPr lang="de-DE" sz="2000" b="1" i="0" dirty="0">
                <a:solidFill>
                  <a:schemeClr val="accent2">
                    <a:lumMod val="75000"/>
                  </a:schemeClr>
                </a:solidFill>
                <a:effectLst/>
              </a:rPr>
              <a:t> 	Entzündungszeichen → Infektion/Erysipel/Phlegmone</a:t>
            </a:r>
          </a:p>
          <a:p>
            <a:pPr algn="l">
              <a:buFont typeface="+mj-lt"/>
              <a:buAutoNum type="arabicPeriod"/>
            </a:pPr>
            <a:r>
              <a:rPr lang="de-DE" sz="2000" b="1" i="0" dirty="0">
                <a:solidFill>
                  <a:schemeClr val="accent2">
                    <a:lumMod val="75000"/>
                  </a:schemeClr>
                </a:solidFill>
                <a:effectLst/>
              </a:rPr>
              <a:t>            Beidseitig  →  systemische Ursache</a:t>
            </a:r>
          </a:p>
          <a:p>
            <a:pPr algn="l">
              <a:buFont typeface="+mj-lt"/>
              <a:buAutoNum type="arabicPeriod"/>
            </a:pPr>
            <a:r>
              <a:rPr lang="de-DE" sz="2000" b="1" i="0" dirty="0">
                <a:solidFill>
                  <a:schemeClr val="accent2">
                    <a:lumMod val="75000"/>
                  </a:schemeClr>
                </a:solidFill>
                <a:effectLst/>
              </a:rPr>
              <a:t>            Chronisch  →  venös/lymphatisch/systemisch</a:t>
            </a:r>
          </a:p>
          <a:p>
            <a:endParaRPr lang="de-DE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A51CA0B1-11A9-B04B-A14F-86D35A5DBDAB}"/>
              </a:ext>
            </a:extLst>
          </p:cNvPr>
          <p:cNvSpPr txBox="1">
            <a:spLocks/>
          </p:cNvSpPr>
          <p:nvPr/>
        </p:nvSpPr>
        <p:spPr>
          <a:xfrm>
            <a:off x="3163925" y="4684003"/>
            <a:ext cx="4785335" cy="747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/>
              <a:t>Labor- gezielt einsetzen!</a:t>
            </a: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A44E797C-95A2-2940-B8B5-8CC668880AFA}"/>
              </a:ext>
            </a:extLst>
          </p:cNvPr>
          <p:cNvSpPr txBox="1">
            <a:spLocks/>
          </p:cNvSpPr>
          <p:nvPr/>
        </p:nvSpPr>
        <p:spPr>
          <a:xfrm>
            <a:off x="7883536" y="3708363"/>
            <a:ext cx="2185569" cy="26983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sz="2000" dirty="0">
              <a:solidFill>
                <a:srgbClr val="000000"/>
              </a:solidFill>
            </a:endParaRPr>
          </a:p>
          <a:p>
            <a:r>
              <a:rPr lang="de-DE" sz="2000" dirty="0">
                <a:solidFill>
                  <a:srgbClr val="000000"/>
                </a:solidFill>
              </a:rPr>
              <a:t>D-Dimere</a:t>
            </a:r>
          </a:p>
          <a:p>
            <a:r>
              <a:rPr lang="de-DE" sz="2000" dirty="0">
                <a:solidFill>
                  <a:srgbClr val="000000"/>
                </a:solidFill>
              </a:rPr>
              <a:t>CRP / Leukozyten</a:t>
            </a:r>
          </a:p>
          <a:p>
            <a:r>
              <a:rPr lang="de-DE" sz="2000" dirty="0" err="1">
                <a:solidFill>
                  <a:srgbClr val="000000"/>
                </a:solidFill>
              </a:rPr>
              <a:t>NTproBNP</a:t>
            </a:r>
            <a:endParaRPr lang="de-DE" sz="2000" dirty="0">
              <a:solidFill>
                <a:srgbClr val="000000"/>
              </a:solidFill>
            </a:endParaRPr>
          </a:p>
          <a:p>
            <a:r>
              <a:rPr lang="de-DE" sz="2000" dirty="0">
                <a:solidFill>
                  <a:srgbClr val="000000"/>
                </a:solidFill>
              </a:rPr>
              <a:t>Nierenwerte</a:t>
            </a:r>
          </a:p>
          <a:p>
            <a:r>
              <a:rPr lang="de-DE" sz="2000" dirty="0">
                <a:solidFill>
                  <a:srgbClr val="000000"/>
                </a:solidFill>
              </a:rPr>
              <a:t>Leberwerte</a:t>
            </a:r>
          </a:p>
          <a:p>
            <a:r>
              <a:rPr lang="de-DE" sz="2000" dirty="0">
                <a:solidFill>
                  <a:srgbClr val="000000"/>
                </a:solidFill>
              </a:rPr>
              <a:t>TSH</a:t>
            </a:r>
          </a:p>
          <a:p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23468303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526E2CF-2291-D24E-9B1A-3965F3210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de-DE" sz="5400"/>
              <a:t>Bildgebung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1094A41-48C0-3C41-850D-887EF62A1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de-DE" sz="3200" b="0" i="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3200" b="0" i="0" dirty="0">
                <a:effectLst/>
              </a:rPr>
              <a:t>Kompressionssonographie (Goldstandard bei TVT!)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3200" b="0" i="0" dirty="0">
                <a:effectLst/>
              </a:rPr>
              <a:t>Sonographie/Duplexsonographie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3200" b="0" i="0" dirty="0">
                <a:effectLst/>
              </a:rPr>
              <a:t>Echokardiographie bei V.a. Herzinsuffizienz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3200" b="0" i="0" dirty="0">
                <a:effectLst/>
              </a:rPr>
              <a:t>Abdomen-</a:t>
            </a:r>
            <a:r>
              <a:rPr lang="de-DE" sz="3200" b="0" i="0" dirty="0" err="1">
                <a:effectLst/>
              </a:rPr>
              <a:t>Sono</a:t>
            </a:r>
            <a:r>
              <a:rPr lang="de-DE" sz="3200" b="0" i="0" dirty="0">
                <a:effectLst/>
              </a:rPr>
              <a:t> (Leber, Aszites)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3200" b="0" i="0" dirty="0">
                <a:effectLst/>
              </a:rPr>
              <a:t>CT/MRT bei unklarer Genese</a:t>
            </a:r>
          </a:p>
          <a:p>
            <a:pPr>
              <a:buFont typeface="Arial" panose="020B0604020202020204" pitchFamily="34" charset="0"/>
              <a:buChar char="•"/>
            </a:pPr>
            <a:endParaRPr lang="de-DE" sz="3200" dirty="0"/>
          </a:p>
          <a:p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33931026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2EEE2D9-9CC0-5342-A26F-1B404DF61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de-DE" sz="5400" dirty="0" err="1"/>
              <a:t>Red</a:t>
            </a:r>
            <a:r>
              <a:rPr lang="de-DE" sz="5400" dirty="0"/>
              <a:t> </a:t>
            </a:r>
            <a:r>
              <a:rPr lang="de-DE" sz="5400" dirty="0" err="1"/>
              <a:t>flags</a:t>
            </a:r>
            <a:r>
              <a:rPr lang="de-DE" sz="5400" dirty="0"/>
              <a:t>- </a:t>
            </a:r>
            <a:r>
              <a:rPr lang="de-DE" sz="5400" b="1" dirty="0">
                <a:solidFill>
                  <a:schemeClr val="accent2">
                    <a:lumMod val="75000"/>
                  </a:schemeClr>
                </a:solidFill>
              </a:rPr>
              <a:t>sofort handeln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2CA13F6A-9778-B89C-B939-F23585501F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3358343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797121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497C9D-E52D-1D4F-BE36-7650C9924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de-DE" sz="5400" dirty="0"/>
              <a:t>Take </a:t>
            </a:r>
            <a:r>
              <a:rPr lang="de-DE" sz="5400" dirty="0" err="1"/>
              <a:t>home</a:t>
            </a:r>
            <a:r>
              <a:rPr lang="de-DE" sz="5400" dirty="0"/>
              <a:t> Message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203B0A7-4D36-B549-AACC-E3DDDF4D8B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sz="2400" b="0" i="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b="0" i="0" dirty="0">
                <a:effectLst/>
              </a:rPr>
              <a:t>„DICKES BEIN = TVT bis zum Beweis des Gegenteils!“</a:t>
            </a:r>
          </a:p>
          <a:p>
            <a:pPr marL="0" indent="0">
              <a:buNone/>
            </a:pPr>
            <a:endParaRPr lang="de-DE" sz="2400" b="0" i="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b="0" i="0" dirty="0">
                <a:effectLst/>
              </a:rPr>
              <a:t>Einseitig ≠ beidseitig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400" b="0" i="0" dirty="0">
                <a:effectLst/>
              </a:rPr>
              <a:t>Akut ≠  chronisch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400" b="0" i="0" dirty="0">
                <a:effectLst/>
              </a:rPr>
              <a:t>Klinik + Labor + Sonographie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400" b="0" i="0" dirty="0">
                <a:effectLst/>
              </a:rPr>
              <a:t>Systemische Ursachen nicht vergessen</a:t>
            </a:r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398433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9A6142CD-CF38-0145-B0B0-91D1BC5D376A}"/>
              </a:ext>
            </a:extLst>
          </p:cNvPr>
          <p:cNvSpPr txBox="1"/>
          <p:nvPr/>
        </p:nvSpPr>
        <p:spPr>
          <a:xfrm>
            <a:off x="625616" y="4433065"/>
            <a:ext cx="535569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chemeClr val="accent2">
                    <a:lumMod val="75000"/>
                  </a:schemeClr>
                </a:solidFill>
              </a:rPr>
              <a:t>Häufiges klinisches Symptom</a:t>
            </a:r>
          </a:p>
          <a:p>
            <a:r>
              <a:rPr lang="de-DE" sz="2400" b="1" dirty="0">
                <a:solidFill>
                  <a:schemeClr val="accent2">
                    <a:lumMod val="75000"/>
                  </a:schemeClr>
                </a:solidFill>
              </a:rPr>
              <a:t>Von harmlos bis lebensbedrohlich</a:t>
            </a:r>
          </a:p>
          <a:p>
            <a:endParaRPr lang="de-DE" sz="24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de-DE" sz="2400" b="1" dirty="0">
                <a:solidFill>
                  <a:schemeClr val="accent2">
                    <a:lumMod val="75000"/>
                  </a:schemeClr>
                </a:solidFill>
              </a:rPr>
              <a:t>Ziel: gefährliche Ursachen früh erkennen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0732899-1010-B940-8DEB-F5883F14B3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4154" y="420355"/>
            <a:ext cx="4484927" cy="5820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B135A752-E181-5443-AB9D-1B3AB86B7F66}"/>
              </a:ext>
            </a:extLst>
          </p:cNvPr>
          <p:cNvSpPr txBox="1"/>
          <p:nvPr/>
        </p:nvSpPr>
        <p:spPr>
          <a:xfrm>
            <a:off x="625616" y="1490008"/>
            <a:ext cx="6096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b="0" i="0" u="none" strike="noStrike" dirty="0">
                <a:solidFill>
                  <a:srgbClr val="000000"/>
                </a:solidFill>
                <a:effectLst/>
              </a:rPr>
              <a:t>Ein „dickes Bein“ beschreibt eine </a:t>
            </a:r>
            <a:r>
              <a:rPr lang="de-DE" sz="2400" b="1" i="0" dirty="0">
                <a:solidFill>
                  <a:srgbClr val="000000"/>
                </a:solidFill>
                <a:effectLst/>
              </a:rPr>
              <a:t>sichtbare oder messbare Umfangsvermehrung</a:t>
            </a:r>
            <a:r>
              <a:rPr lang="de-DE" sz="2400" b="0" i="0" u="none" strike="noStrike" dirty="0">
                <a:solidFill>
                  <a:srgbClr val="000000"/>
                </a:solidFill>
                <a:effectLst/>
              </a:rPr>
              <a:t> einer oder beider unteren Extremitäten durch </a:t>
            </a:r>
            <a:r>
              <a:rPr lang="de-DE" sz="2400" b="1" i="0" u="none" strike="noStrike" dirty="0">
                <a:solidFill>
                  <a:srgbClr val="000000"/>
                </a:solidFill>
                <a:effectLst/>
              </a:rPr>
              <a:t>Flüssigkeitseinlagerung, Gewebszunahme oder Entzündung</a:t>
            </a:r>
            <a:r>
              <a:rPr lang="de-DE" sz="2400" b="0" i="0" u="none" strike="noStrike" dirty="0">
                <a:solidFill>
                  <a:srgbClr val="000000"/>
                </a:solidFill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85726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403F5E-7817-444C-BDFB-B45D52E41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Tiefe Venenthrombose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63C53E-B9A5-0A46-BDCA-BA9B92CE9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6389"/>
            <a:ext cx="10515600" cy="4920844"/>
          </a:xfrm>
        </p:spPr>
        <p:txBody>
          <a:bodyPr>
            <a:noAutofit/>
          </a:bodyPr>
          <a:lstStyle/>
          <a:p>
            <a:pPr algn="l"/>
            <a:r>
              <a:rPr lang="de-DE" sz="1800" b="0" i="0" u="sng" dirty="0">
                <a:effectLst/>
              </a:rPr>
              <a:t>Definition:  </a:t>
            </a:r>
            <a:r>
              <a:rPr lang="de-DE" sz="1800" b="0" i="0" dirty="0">
                <a:effectLst/>
              </a:rPr>
              <a:t>thrombotischer Verschluss tiefer </a:t>
            </a:r>
            <a:r>
              <a:rPr lang="de-DE" sz="1800" dirty="0"/>
              <a:t>Venen</a:t>
            </a:r>
            <a:r>
              <a:rPr lang="de-DE" sz="1800" b="0" i="0" dirty="0">
                <a:effectLst/>
              </a:rPr>
              <a:t>, der mit der Gefahr einer </a:t>
            </a:r>
            <a:r>
              <a:rPr lang="de-DE" sz="1800" dirty="0"/>
              <a:t>Lungenembolie</a:t>
            </a:r>
            <a:r>
              <a:rPr lang="de-DE" sz="1800" b="0" i="0" dirty="0">
                <a:effectLst/>
              </a:rPr>
              <a:t> oder der Entwicklung einer </a:t>
            </a:r>
            <a:r>
              <a:rPr lang="de-DE" sz="1800" dirty="0"/>
              <a:t>chronisch venösen Insuffizienz </a:t>
            </a:r>
            <a:r>
              <a:rPr lang="de-DE" sz="1800" b="0" i="0" dirty="0">
                <a:effectLst/>
              </a:rPr>
              <a:t>einhergeht.</a:t>
            </a:r>
          </a:p>
          <a:p>
            <a:pPr marL="457200" lvl="1" indent="0">
              <a:buNone/>
            </a:pPr>
            <a:endParaRPr lang="de-DE" sz="1800" b="0" i="0" dirty="0">
              <a:effectLst/>
            </a:endParaRPr>
          </a:p>
          <a:p>
            <a:pPr algn="l"/>
            <a:r>
              <a:rPr lang="de-DE" sz="1800" b="0" i="0" strike="noStrike" dirty="0"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Inzidenz</a:t>
            </a:r>
            <a:r>
              <a:rPr lang="de-DE" sz="1800" b="0" i="0" dirty="0">
                <a:effectLst/>
              </a:rPr>
              <a:t> : 1 bis 2 Fälle pro 1.000 Einwohner geschätzt</a:t>
            </a:r>
          </a:p>
          <a:p>
            <a:pPr marL="0" indent="0" algn="l">
              <a:buNone/>
            </a:pPr>
            <a:endParaRPr lang="de-DE" sz="1800" b="0" i="0" dirty="0">
              <a:effectLst/>
            </a:endParaRPr>
          </a:p>
          <a:p>
            <a:pPr algn="l"/>
            <a:r>
              <a:rPr lang="de-DE" sz="1800" u="sng" dirty="0"/>
              <a:t>Einteilung:  </a:t>
            </a:r>
            <a:r>
              <a:rPr lang="de-DE" sz="1800" b="0" i="0" dirty="0">
                <a:solidFill>
                  <a:srgbClr val="000000"/>
                </a:solidFill>
                <a:effectLst/>
              </a:rPr>
              <a:t>Je nach betroffener Etage unterscheidet man:</a:t>
            </a:r>
          </a:p>
          <a:p>
            <a:pPr marL="0" indent="0" algn="l">
              <a:buNone/>
            </a:pPr>
            <a:r>
              <a:rPr lang="de-DE" sz="1800" dirty="0"/>
              <a:t>			Beckenvenenthrombose</a:t>
            </a:r>
            <a:endParaRPr lang="de-DE" sz="1800" b="0" i="0" dirty="0">
              <a:effectLst/>
            </a:endParaRPr>
          </a:p>
          <a:p>
            <a:pPr marL="0" indent="0" algn="l">
              <a:buNone/>
            </a:pPr>
            <a:r>
              <a:rPr lang="de-DE" sz="1800" dirty="0"/>
              <a:t>			Oberschenkelvenenthrombose		4-Etagen-Thrombose</a:t>
            </a:r>
            <a:endParaRPr lang="de-DE" sz="1800" b="0" i="0" dirty="0">
              <a:effectLst/>
            </a:endParaRPr>
          </a:p>
          <a:p>
            <a:pPr marL="0" indent="0" algn="l">
              <a:buNone/>
            </a:pPr>
            <a:r>
              <a:rPr lang="de-DE" sz="1800" dirty="0"/>
              <a:t>			</a:t>
            </a:r>
            <a:r>
              <a:rPr lang="de-DE" sz="1800" dirty="0" err="1"/>
              <a:t>Poplitealvenenthrombose</a:t>
            </a:r>
            <a:endParaRPr lang="de-DE" sz="1800" b="0" i="0" dirty="0">
              <a:effectLst/>
            </a:endParaRPr>
          </a:p>
          <a:p>
            <a:pPr marL="0" indent="0" algn="l">
              <a:buNone/>
            </a:pPr>
            <a:r>
              <a:rPr lang="de-DE" sz="1800" b="0" i="0" dirty="0">
                <a:effectLst/>
              </a:rPr>
              <a:t>			Unterschenkelvenenthrombose</a:t>
            </a:r>
          </a:p>
          <a:p>
            <a:pPr marL="0" indent="0" algn="l">
              <a:buNone/>
            </a:pPr>
            <a:endParaRPr lang="de-DE" sz="1800" b="0" i="0" dirty="0">
              <a:effectLst/>
            </a:endParaRPr>
          </a:p>
          <a:p>
            <a:pPr algn="l"/>
            <a:r>
              <a:rPr lang="de-DE" sz="1800" b="0" i="0" u="none" strike="noStrike" dirty="0">
                <a:solidFill>
                  <a:srgbClr val="000000"/>
                </a:solidFill>
                <a:effectLst/>
              </a:rPr>
              <a:t>Komplikationen: 	10 bis 30 % Lungenembolie</a:t>
            </a:r>
          </a:p>
          <a:p>
            <a:pPr marL="0" indent="0" algn="l">
              <a:buNone/>
            </a:pPr>
            <a:r>
              <a:rPr lang="de-DE" sz="1800" dirty="0">
                <a:solidFill>
                  <a:srgbClr val="000000"/>
                </a:solidFill>
              </a:rPr>
              <a:t>			</a:t>
            </a:r>
            <a:r>
              <a:rPr lang="de-DE" sz="1800" b="0" i="0" u="none" strike="noStrike" dirty="0">
                <a:solidFill>
                  <a:srgbClr val="000000"/>
                </a:solidFill>
                <a:effectLst/>
              </a:rPr>
              <a:t>50 % der Fälle </a:t>
            </a:r>
            <a:r>
              <a:rPr lang="de-DE" sz="1800" dirty="0">
                <a:solidFill>
                  <a:srgbClr val="000000"/>
                </a:solidFill>
              </a:rPr>
              <a:t>postthrombotisches Syndrom</a:t>
            </a:r>
            <a:endParaRPr lang="de-DE" sz="1800" b="0" i="0" dirty="0">
              <a:effectLst/>
            </a:endParaRPr>
          </a:p>
          <a:p>
            <a:pPr algn="l"/>
            <a:endParaRPr lang="de-DE" sz="1800" b="1" i="0" dirty="0">
              <a:effectLst/>
            </a:endParaRPr>
          </a:p>
          <a:p>
            <a:endParaRPr lang="de-DE" sz="1800" dirty="0"/>
          </a:p>
        </p:txBody>
      </p:sp>
      <p:sp>
        <p:nvSpPr>
          <p:cNvPr id="4" name="Geschweifte Klammer rechts 3">
            <a:extLst>
              <a:ext uri="{FF2B5EF4-FFF2-40B4-BE49-F238E27FC236}">
                <a16:creationId xmlns:a16="http://schemas.microsoft.com/office/drawing/2014/main" id="{6E6CCF53-F482-6B4E-8D75-88B3D4E6D626}"/>
              </a:ext>
            </a:extLst>
          </p:cNvPr>
          <p:cNvSpPr/>
          <p:nvPr/>
        </p:nvSpPr>
        <p:spPr>
          <a:xfrm>
            <a:off x="7297272" y="3499300"/>
            <a:ext cx="412376" cy="132556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7025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78A8743-0FC1-0E4E-B921-7E33EF64E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de-DE" sz="4200"/>
              <a:t>Oberflächliche Thrombose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2415944D-083D-C2E8-4EEC-78FE08B3FA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8111406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609551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F82F3C-F273-004A-97F7-6DE886E00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D0FD4C0-00F0-2844-BAC1-252CAF3667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0920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BED8990-0521-874B-ADF7-E8AF862FF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de-DE" sz="5400"/>
              <a:t>TVT: Diagnostik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61B0D4A7-94E6-C87B-701D-A4B4CBA29C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3197088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261025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10AC109-964A-E84C-AE60-05CC81E5F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1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TVT: </a:t>
            </a:r>
            <a:br>
              <a:rPr lang="en-US" sz="21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1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Wells- Score</a:t>
            </a:r>
            <a:br>
              <a:rPr lang="en-US" sz="2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bei hoher Wahrscheinlichkeit &gt;2 Punkte: </a:t>
            </a:r>
            <a:br>
              <a:rPr lang="en-US" sz="2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D-Dimere und Kompressionssonographie</a:t>
            </a:r>
            <a:br>
              <a:rPr lang="en-US" sz="2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bei niedriger Wahrscheinlichkeit und negativen D-Dimeren: TVT ausgeschlossen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A907D3D4-6605-8D44-ADB1-A4D7FE204E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1097126"/>
              </p:ext>
            </p:extLst>
          </p:nvPr>
        </p:nvGraphicFramePr>
        <p:xfrm>
          <a:off x="4680200" y="640080"/>
          <a:ext cx="7162808" cy="5864648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784774">
                  <a:extLst>
                    <a:ext uri="{9D8B030D-6E8A-4147-A177-3AD203B41FA5}">
                      <a16:colId xmlns:a16="http://schemas.microsoft.com/office/drawing/2014/main" val="2598345333"/>
                    </a:ext>
                  </a:extLst>
                </a:gridCol>
                <a:gridCol w="2378034">
                  <a:extLst>
                    <a:ext uri="{9D8B030D-6E8A-4147-A177-3AD203B41FA5}">
                      <a16:colId xmlns:a16="http://schemas.microsoft.com/office/drawing/2014/main" val="76675726"/>
                    </a:ext>
                  </a:extLst>
                </a:gridCol>
              </a:tblGrid>
              <a:tr h="450569">
                <a:tc>
                  <a:txBody>
                    <a:bodyPr/>
                    <a:lstStyle/>
                    <a:p>
                      <a:r>
                        <a:rPr lang="de-DE" sz="1600" b="1">
                          <a:solidFill>
                            <a:srgbClr val="FFFFFF"/>
                          </a:solidFill>
                          <a:effectLst/>
                        </a:rPr>
                        <a:t>Kriterium</a:t>
                      </a:r>
                    </a:p>
                  </a:txBody>
                  <a:tcPr marL="185674" marR="111404" marT="111404" marB="111404" anchor="ctr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b="1">
                          <a:solidFill>
                            <a:srgbClr val="FFFFFF"/>
                          </a:solidFill>
                          <a:effectLst/>
                        </a:rPr>
                        <a:t>Punkte</a:t>
                      </a:r>
                    </a:p>
                  </a:txBody>
                  <a:tcPr marL="185674" marR="111404" marT="111404" marB="111404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4800568"/>
                  </a:ext>
                </a:extLst>
              </a:tr>
              <a:tr h="450569">
                <a:tc>
                  <a:txBody>
                    <a:bodyPr/>
                    <a:lstStyle/>
                    <a:p>
                      <a:r>
                        <a:rPr lang="de-DE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Aktive Krebserkrankung </a:t>
                      </a:r>
                    </a:p>
                  </a:txBody>
                  <a:tcPr marL="185674" marR="111404" marT="111404" marB="111404" anchor="ctr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1 </a:t>
                      </a:r>
                    </a:p>
                  </a:txBody>
                  <a:tcPr marL="185674" marR="111404" marT="111404" marB="111404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2716122"/>
                  </a:ext>
                </a:extLst>
              </a:tr>
              <a:tr h="450569">
                <a:tc>
                  <a:txBody>
                    <a:bodyPr/>
                    <a:lstStyle/>
                    <a:p>
                      <a:r>
                        <a:rPr lang="de-DE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Frühere, dokumentierte </a:t>
                      </a:r>
                      <a:r>
                        <a:rPr lang="de-DE" sz="1600" u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Lato" panose="020F0502020204030203" pitchFamily="34" charset="0"/>
                        </a:rPr>
                        <a:t>TVT</a:t>
                      </a:r>
                      <a:endParaRPr lang="de-DE" sz="1600" u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</a:endParaRPr>
                    </a:p>
                  </a:txBody>
                  <a:tcPr marL="185674" marR="111404" marT="111404" marB="111404" anchor="ctr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1 </a:t>
                      </a:r>
                    </a:p>
                  </a:txBody>
                  <a:tcPr marL="185674" marR="111404" marT="111404" marB="111404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2270241"/>
                  </a:ext>
                </a:extLst>
              </a:tr>
              <a:tr h="450569">
                <a:tc>
                  <a:txBody>
                    <a:bodyPr/>
                    <a:lstStyle/>
                    <a:p>
                      <a:r>
                        <a:rPr lang="de-DE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Lähmung oder </a:t>
                      </a:r>
                      <a:r>
                        <a:rPr lang="de-DE" sz="160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kürzliche</a:t>
                      </a:r>
                      <a:r>
                        <a:rPr lang="de-DE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Immobilisation der Beine </a:t>
                      </a:r>
                    </a:p>
                  </a:txBody>
                  <a:tcPr marL="185674" marR="111404" marT="111404" marB="111404" anchor="ctr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1 </a:t>
                      </a:r>
                    </a:p>
                  </a:txBody>
                  <a:tcPr marL="185674" marR="111404" marT="111404" marB="111404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5558738"/>
                  </a:ext>
                </a:extLst>
              </a:tr>
              <a:tr h="648621">
                <a:tc>
                  <a:txBody>
                    <a:bodyPr/>
                    <a:lstStyle/>
                    <a:p>
                      <a:r>
                        <a:rPr lang="de-DE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Bettruhe (&gt;3 Tage) oder große chirurgische Operation (&lt;12 Wochen) </a:t>
                      </a:r>
                    </a:p>
                  </a:txBody>
                  <a:tcPr marL="185674" marR="111404" marT="111404" marB="111404" anchor="ctr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1 </a:t>
                      </a:r>
                    </a:p>
                  </a:txBody>
                  <a:tcPr marL="185674" marR="111404" marT="111404" marB="111404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9057753"/>
                  </a:ext>
                </a:extLst>
              </a:tr>
              <a:tr h="450569">
                <a:tc>
                  <a:txBody>
                    <a:bodyPr/>
                    <a:lstStyle/>
                    <a:p>
                      <a:r>
                        <a:rPr lang="de-DE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Lato" panose="020F0502020204030203" pitchFamily="34" charset="0"/>
                        </a:rPr>
                        <a:t>Schmerz</a:t>
                      </a:r>
                      <a:r>
                        <a:rPr lang="de-DE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oder Verhärtung entlang der tiefen Venen </a:t>
                      </a:r>
                    </a:p>
                  </a:txBody>
                  <a:tcPr marL="185674" marR="111404" marT="111404" marB="111404" anchor="ctr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1 </a:t>
                      </a:r>
                    </a:p>
                  </a:txBody>
                  <a:tcPr marL="185674" marR="111404" marT="111404" marB="111404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331736"/>
                  </a:ext>
                </a:extLst>
              </a:tr>
              <a:tr h="450569">
                <a:tc>
                  <a:txBody>
                    <a:bodyPr/>
                    <a:lstStyle/>
                    <a:p>
                      <a:r>
                        <a:rPr lang="de-DE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Schwellung des gesamten Beines </a:t>
                      </a:r>
                    </a:p>
                  </a:txBody>
                  <a:tcPr marL="185674" marR="111404" marT="111404" marB="111404" anchor="ctr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1 </a:t>
                      </a:r>
                    </a:p>
                  </a:txBody>
                  <a:tcPr marL="185674" marR="111404" marT="111404" marB="111404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7456968"/>
                  </a:ext>
                </a:extLst>
              </a:tr>
              <a:tr h="648621">
                <a:tc>
                  <a:txBody>
                    <a:bodyPr/>
                    <a:lstStyle/>
                    <a:p>
                      <a:r>
                        <a:rPr lang="de-DE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Unterschied des Unterschenkelumfangs &gt;3 cm zur Gegenseite </a:t>
                      </a:r>
                    </a:p>
                  </a:txBody>
                  <a:tcPr marL="185674" marR="111404" marT="111404" marB="111404" anchor="ctr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1 </a:t>
                      </a:r>
                    </a:p>
                  </a:txBody>
                  <a:tcPr marL="185674" marR="111404" marT="111404" marB="111404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900764"/>
                  </a:ext>
                </a:extLst>
              </a:tr>
              <a:tr h="450569">
                <a:tc>
                  <a:txBody>
                    <a:bodyPr/>
                    <a:lstStyle/>
                    <a:p>
                      <a:r>
                        <a:rPr lang="de-DE" sz="160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Eindrückbares</a:t>
                      </a:r>
                      <a:r>
                        <a:rPr lang="de-DE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de-DE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Lato" panose="020F0502020204030203" pitchFamily="34" charset="0"/>
                        </a:rPr>
                        <a:t>Ödem</a:t>
                      </a:r>
                      <a:r>
                        <a:rPr lang="de-DE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am symptomatischen Bein </a:t>
                      </a:r>
                    </a:p>
                  </a:txBody>
                  <a:tcPr marL="185674" marR="111404" marT="111404" marB="111404" anchor="ctr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1 </a:t>
                      </a:r>
                    </a:p>
                  </a:txBody>
                  <a:tcPr marL="185674" marR="111404" marT="111404" marB="111404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0068797"/>
                  </a:ext>
                </a:extLst>
              </a:tr>
              <a:tr h="450569">
                <a:tc>
                  <a:txBody>
                    <a:bodyPr/>
                    <a:lstStyle/>
                    <a:p>
                      <a:r>
                        <a:rPr lang="de-DE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Sichtbare Kollateralvenen </a:t>
                      </a:r>
                    </a:p>
                  </a:txBody>
                  <a:tcPr marL="185674" marR="111404" marT="111404" marB="111404" anchor="ctr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1 </a:t>
                      </a:r>
                    </a:p>
                  </a:txBody>
                  <a:tcPr marL="185674" marR="111404" marT="111404" marB="111404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701361"/>
                  </a:ext>
                </a:extLst>
              </a:tr>
              <a:tr h="648621">
                <a:tc>
                  <a:txBody>
                    <a:bodyPr/>
                    <a:lstStyle/>
                    <a:p>
                      <a:r>
                        <a:rPr lang="de-DE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Alternative Diagnose mindestens ebenso wahrscheinlich wie </a:t>
                      </a:r>
                      <a:r>
                        <a:rPr lang="de-DE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Lato" panose="020F0502020204030203" pitchFamily="34" charset="0"/>
                        </a:rPr>
                        <a:t>TVT</a:t>
                      </a:r>
                      <a:endParaRPr lang="de-DE" sz="16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</a:endParaRPr>
                    </a:p>
                  </a:txBody>
                  <a:tcPr marL="185674" marR="111404" marT="111404" marB="111404" anchor="ctr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−2 </a:t>
                      </a:r>
                    </a:p>
                  </a:txBody>
                  <a:tcPr marL="185674" marR="111404" marT="111404" marB="111404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42835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45028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477ED09-A0F4-7647-BBA4-FFDB00326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de-DE" sz="5000"/>
              <a:t>Sonographie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1C104725-2E54-DABD-551A-D8BBF53317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3637968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31536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34DD90-5886-8C4C-B12C-F6A85351B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Kompressionssonographie bei V.a. TVT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488DA5F-C53B-1A41-AF3A-869AD9D791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2281"/>
            <a:ext cx="10515600" cy="5040593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de-DE" sz="1800" b="0" i="0" dirty="0">
                <a:solidFill>
                  <a:srgbClr val="000000"/>
                </a:solidFill>
                <a:effectLst/>
              </a:rPr>
              <a:t>fehlende Komprimierbarkeit der Vene</a:t>
            </a:r>
            <a:r>
              <a:rPr lang="de-DE" sz="1800" dirty="0">
                <a:solidFill>
                  <a:srgbClr val="000000"/>
                </a:solidFill>
              </a:rPr>
              <a:t> </a:t>
            </a:r>
            <a:r>
              <a:rPr lang="de-DE" sz="1800" b="0" i="1" dirty="0">
                <a:solidFill>
                  <a:srgbClr val="000000"/>
                </a:solidFill>
                <a:effectLst/>
              </a:rPr>
              <a:t>„Die Vene muss sich vollständig komprimieren lassen!“</a:t>
            </a:r>
            <a:endParaRPr lang="de-DE" sz="1800" b="0" i="0" dirty="0">
              <a:solidFill>
                <a:srgbClr val="000000"/>
              </a:solidFill>
              <a:effectLst/>
            </a:endParaRPr>
          </a:p>
          <a:p>
            <a:pPr marL="0" indent="0" algn="l">
              <a:buNone/>
            </a:pPr>
            <a:r>
              <a:rPr lang="de-DE" sz="1800" b="1" i="0" dirty="0">
                <a:solidFill>
                  <a:srgbClr val="000000"/>
                </a:solidFill>
                <a:effectLst/>
              </a:rPr>
              <a:t>Durchführung</a:t>
            </a:r>
            <a:endParaRPr lang="de-DE" sz="1800" b="0" i="0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de-DE" sz="1800" b="0" i="0" dirty="0">
                <a:solidFill>
                  <a:srgbClr val="000000"/>
                </a:solidFill>
                <a:effectLst/>
              </a:rPr>
              <a:t>Transversale Schallkopfposition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de-DE" sz="1800" b="0" i="0" dirty="0">
                <a:solidFill>
                  <a:srgbClr val="000000"/>
                </a:solidFill>
                <a:effectLst/>
              </a:rPr>
              <a:t>Leichter Druck auf die Vene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de-DE" sz="1800" b="0" i="0" dirty="0">
                <a:solidFill>
                  <a:srgbClr val="000000"/>
                </a:solidFill>
                <a:effectLst/>
              </a:rPr>
              <a:t>Untersuchung der Leitvenen: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de-DE" sz="1800" b="0" i="0" dirty="0">
                <a:solidFill>
                  <a:srgbClr val="000000"/>
                </a:solidFill>
                <a:effectLst/>
              </a:rPr>
              <a:t>V. </a:t>
            </a:r>
            <a:r>
              <a:rPr lang="de-DE" sz="1800" b="0" i="0" dirty="0" err="1">
                <a:solidFill>
                  <a:srgbClr val="000000"/>
                </a:solidFill>
                <a:effectLst/>
              </a:rPr>
              <a:t>femoralis</a:t>
            </a:r>
            <a:r>
              <a:rPr lang="de-DE" sz="1800" b="0" i="0" dirty="0">
                <a:solidFill>
                  <a:srgbClr val="000000"/>
                </a:solidFill>
                <a:effectLst/>
              </a:rPr>
              <a:t> </a:t>
            </a:r>
            <a:r>
              <a:rPr lang="de-DE" sz="1800" b="0" i="0" dirty="0" err="1">
                <a:solidFill>
                  <a:srgbClr val="000000"/>
                </a:solidFill>
                <a:effectLst/>
              </a:rPr>
              <a:t>communis</a:t>
            </a:r>
            <a:endParaRPr lang="de-DE" sz="1800" b="0" i="0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de-DE" sz="1800" b="0" i="0" dirty="0">
                <a:solidFill>
                  <a:srgbClr val="000000"/>
                </a:solidFill>
                <a:effectLst/>
              </a:rPr>
              <a:t>V. </a:t>
            </a:r>
            <a:r>
              <a:rPr lang="de-DE" sz="1800" b="0" i="0" dirty="0" err="1">
                <a:solidFill>
                  <a:srgbClr val="000000"/>
                </a:solidFill>
                <a:effectLst/>
              </a:rPr>
              <a:t>femoralis</a:t>
            </a:r>
            <a:endParaRPr lang="de-DE" sz="1800" b="0" i="0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de-DE" sz="1800" b="0" i="0" dirty="0">
                <a:solidFill>
                  <a:srgbClr val="000000"/>
                </a:solidFill>
                <a:effectLst/>
              </a:rPr>
              <a:t>V. </a:t>
            </a:r>
            <a:r>
              <a:rPr lang="de-DE" sz="1800" b="0" i="0" dirty="0" err="1">
                <a:solidFill>
                  <a:srgbClr val="000000"/>
                </a:solidFill>
                <a:effectLst/>
              </a:rPr>
              <a:t>poplitea</a:t>
            </a:r>
            <a:endParaRPr lang="de-DE" sz="1800" dirty="0">
              <a:solidFill>
                <a:srgbClr val="000000"/>
              </a:solidFill>
            </a:endParaRPr>
          </a:p>
          <a:p>
            <a:pPr marL="457200" lvl="1" indent="0" algn="l">
              <a:buNone/>
            </a:pPr>
            <a:r>
              <a:rPr lang="de-DE" sz="1800" b="0" i="0" dirty="0">
                <a:solidFill>
                  <a:srgbClr val="000000"/>
                </a:solidFill>
                <a:effectLst/>
              </a:rPr>
              <a:t>Normal: Vene vollständig komprimierbar. Kein </a:t>
            </a:r>
            <a:r>
              <a:rPr lang="de-DE" sz="1800" b="0" i="0" dirty="0" err="1">
                <a:solidFill>
                  <a:srgbClr val="000000"/>
                </a:solidFill>
                <a:effectLst/>
              </a:rPr>
              <a:t>intraluminales</a:t>
            </a:r>
            <a:r>
              <a:rPr lang="de-DE" sz="1800" b="0" i="0" dirty="0">
                <a:solidFill>
                  <a:srgbClr val="000000"/>
                </a:solidFill>
                <a:effectLst/>
              </a:rPr>
              <a:t> Material</a:t>
            </a:r>
          </a:p>
          <a:p>
            <a:pPr marL="0" indent="0" algn="l">
              <a:buNone/>
            </a:pPr>
            <a:r>
              <a:rPr lang="de-DE" sz="1800" b="1" i="0" dirty="0">
                <a:solidFill>
                  <a:srgbClr val="000000"/>
                </a:solidFill>
                <a:effectLst/>
              </a:rPr>
              <a:t>Thrombose</a:t>
            </a:r>
            <a:endParaRPr lang="de-DE" sz="1800" b="0" i="0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de-DE" sz="1800" b="0" i="0" dirty="0">
                <a:solidFill>
                  <a:srgbClr val="000000"/>
                </a:solidFill>
                <a:effectLst/>
              </a:rPr>
              <a:t>Keine / unvollständige Kompression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de-DE" sz="1800" b="0" i="0" dirty="0">
                <a:solidFill>
                  <a:srgbClr val="000000"/>
                </a:solidFill>
                <a:effectLst/>
              </a:rPr>
              <a:t>Sichtbarer Thrombus (</a:t>
            </a:r>
            <a:r>
              <a:rPr lang="de-DE" sz="1800" b="0" i="0" dirty="0" err="1">
                <a:solidFill>
                  <a:srgbClr val="000000"/>
                </a:solidFill>
                <a:effectLst/>
              </a:rPr>
              <a:t>echoarm</a:t>
            </a:r>
            <a:r>
              <a:rPr lang="de-DE" sz="1800" b="0" i="0" dirty="0">
                <a:solidFill>
                  <a:srgbClr val="000000"/>
                </a:solidFill>
                <a:effectLst/>
              </a:rPr>
              <a:t>/-reich)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de-DE" sz="1800" b="0" i="0" dirty="0">
                <a:solidFill>
                  <a:srgbClr val="000000"/>
                </a:solidFill>
                <a:effectLst/>
              </a:rPr>
              <a:t>ggf. dilatierte Vene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de-DE" sz="1800" b="0" i="0" u="none" strike="noStrike" dirty="0">
                <a:solidFill>
                  <a:srgbClr val="000000"/>
                </a:solidFill>
                <a:effectLst/>
              </a:rPr>
              <a:t>Duplex-/Farbdoppler: fehlender Blutfluss</a:t>
            </a:r>
            <a:endParaRPr lang="de-DE" sz="1800" b="0" i="0" dirty="0">
              <a:solidFill>
                <a:srgbClr val="000000"/>
              </a:solidFill>
              <a:effectLst/>
            </a:endParaRPr>
          </a:p>
          <a:p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763499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EDCBF7-F12C-7841-AC87-334C4E9C0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3-Punkte-Protokoll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DBDEDBE-73A2-D149-9285-C2FD20619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de-DE" b="1" i="0" dirty="0">
                <a:solidFill>
                  <a:srgbClr val="1A1C1C"/>
                </a:solidFill>
                <a:effectLst/>
                <a:latin typeface="Lato" panose="020F0502020204030203" pitchFamily="34" charset="0"/>
              </a:rPr>
              <a:t>Schallkopf:</a:t>
            </a:r>
            <a:r>
              <a:rPr lang="de-DE" b="0" i="0" dirty="0">
                <a:solidFill>
                  <a:srgbClr val="1A1C1C"/>
                </a:solidFill>
                <a:effectLst/>
                <a:latin typeface="Lato" panose="020F0502020204030203" pitchFamily="34" charset="0"/>
              </a:rPr>
              <a:t> Linearschallkopf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de-DE" b="1" i="0" dirty="0">
                <a:solidFill>
                  <a:srgbClr val="1A1C1C"/>
                </a:solidFill>
                <a:effectLst/>
                <a:latin typeface="Lato" panose="020F0502020204030203" pitchFamily="34" charset="0"/>
              </a:rPr>
              <a:t>Positionierung:</a:t>
            </a:r>
            <a:br>
              <a:rPr lang="de-DE" b="0" i="0" dirty="0">
                <a:solidFill>
                  <a:srgbClr val="1A1C1C"/>
                </a:solidFill>
                <a:effectLst/>
                <a:latin typeface="Lato" panose="020F0502020204030203" pitchFamily="34" charset="0"/>
              </a:rPr>
            </a:br>
            <a:endParaRPr lang="de-DE" b="0" i="0" dirty="0">
              <a:solidFill>
                <a:srgbClr val="1A1C1C"/>
              </a:solidFill>
              <a:effectLst/>
              <a:latin typeface="Lato" panose="020F0502020204030203" pitchFamily="34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de-DE" b="0" i="0" dirty="0">
                <a:solidFill>
                  <a:srgbClr val="1A1C1C"/>
                </a:solidFill>
                <a:effectLst/>
                <a:latin typeface="Lato" panose="020F0502020204030203" pitchFamily="34" charset="0"/>
              </a:rPr>
              <a:t>Oberschenkel in Rückenlage, Bein nach außen rotiert.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de-DE" b="0" i="0" dirty="0">
                <a:solidFill>
                  <a:srgbClr val="1A1C1C"/>
                </a:solidFill>
                <a:effectLst/>
                <a:latin typeface="Lato" panose="020F0502020204030203" pitchFamily="34" charset="0"/>
              </a:rPr>
              <a:t>Kniekehle in Rückenlage oder im Sitzen, </a:t>
            </a:r>
            <a:r>
              <a:rPr lang="de-DE" dirty="0">
                <a:solidFill>
                  <a:srgbClr val="1A1C1C"/>
                </a:solidFill>
                <a:latin typeface="Lato" panose="020F0502020204030203" pitchFamily="34" charset="0"/>
              </a:rPr>
              <a:t>Knie </a:t>
            </a:r>
            <a:r>
              <a:rPr lang="de-DE" b="0" i="0" dirty="0">
                <a:solidFill>
                  <a:srgbClr val="1A1C1C"/>
                </a:solidFill>
                <a:effectLst/>
                <a:latin typeface="Lato" panose="020F0502020204030203" pitchFamily="34" charset="0"/>
              </a:rPr>
              <a:t>gebeugt 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de-DE" b="1" i="0" dirty="0">
                <a:solidFill>
                  <a:srgbClr val="1A1C1C"/>
                </a:solidFill>
                <a:effectLst/>
                <a:latin typeface="Lato" panose="020F0502020204030203" pitchFamily="34" charset="0"/>
              </a:rPr>
              <a:t>Kompressionstechnik:</a:t>
            </a:r>
            <a:br>
              <a:rPr lang="de-DE" b="0" i="0" dirty="0">
                <a:solidFill>
                  <a:srgbClr val="1A1C1C"/>
                </a:solidFill>
                <a:effectLst/>
                <a:latin typeface="Lato" panose="020F0502020204030203" pitchFamily="34" charset="0"/>
              </a:rPr>
            </a:br>
            <a:endParaRPr lang="de-DE" b="0" i="0" dirty="0">
              <a:solidFill>
                <a:srgbClr val="1A1C1C"/>
              </a:solidFill>
              <a:effectLst/>
              <a:latin typeface="Lato" panose="020F0502020204030203" pitchFamily="34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de-DE" b="0" i="0" dirty="0">
                <a:solidFill>
                  <a:srgbClr val="1A1C1C"/>
                </a:solidFill>
                <a:effectLst/>
                <a:latin typeface="Lato" panose="020F0502020204030203" pitchFamily="34" charset="0"/>
              </a:rPr>
              <a:t>Schallkopf senkrecht zur </a:t>
            </a:r>
            <a:r>
              <a:rPr lang="de-DE" dirty="0">
                <a:solidFill>
                  <a:srgbClr val="1A1C1C"/>
                </a:solidFill>
                <a:latin typeface="Lato" panose="020F0502020204030203" pitchFamily="34" charset="0"/>
              </a:rPr>
              <a:t>Haut </a:t>
            </a:r>
            <a:r>
              <a:rPr lang="de-DE" b="0" i="0" dirty="0">
                <a:solidFill>
                  <a:srgbClr val="1A1C1C"/>
                </a:solidFill>
                <a:effectLst/>
                <a:latin typeface="Lato" panose="020F0502020204030203" pitchFamily="34" charset="0"/>
              </a:rPr>
              <a:t>aufsetzen.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de-DE" b="0" i="0" dirty="0">
                <a:solidFill>
                  <a:srgbClr val="1A1C1C"/>
                </a:solidFill>
                <a:effectLst/>
                <a:latin typeface="Lato" panose="020F0502020204030203" pitchFamily="34" charset="0"/>
              </a:rPr>
              <a:t>Druck so lange steigern, bis sich die </a:t>
            </a:r>
            <a:r>
              <a:rPr lang="de-DE" b="1" dirty="0">
                <a:solidFill>
                  <a:srgbClr val="1A1C1C"/>
                </a:solidFill>
                <a:latin typeface="Lato" panose="020F0502020204030203" pitchFamily="34" charset="0"/>
              </a:rPr>
              <a:t>Arterie</a:t>
            </a:r>
            <a:r>
              <a:rPr lang="de-DE" b="1" i="0" dirty="0">
                <a:solidFill>
                  <a:srgbClr val="1A1C1C"/>
                </a:solidFill>
                <a:effectLst/>
                <a:latin typeface="Lato" panose="020F0502020204030203" pitchFamily="34" charset="0"/>
              </a:rPr>
              <a:t> leicht komprimieren</a:t>
            </a:r>
            <a:r>
              <a:rPr lang="de-DE" b="0" i="0" dirty="0">
                <a:solidFill>
                  <a:srgbClr val="1A1C1C"/>
                </a:solidFill>
                <a:effectLst/>
                <a:latin typeface="Lato" panose="020F0502020204030203" pitchFamily="34" charset="0"/>
              </a:rPr>
              <a:t> lässt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de-DE" b="1" i="0" dirty="0">
                <a:solidFill>
                  <a:srgbClr val="1A1C1C"/>
                </a:solidFill>
                <a:effectLst/>
                <a:latin typeface="Lato" panose="020F0502020204030203" pitchFamily="34" charset="0"/>
              </a:rPr>
              <a:t>Messpunkte:</a:t>
            </a:r>
            <a:br>
              <a:rPr lang="de-DE" b="0" i="0" dirty="0">
                <a:solidFill>
                  <a:srgbClr val="1A1C1C"/>
                </a:solidFill>
                <a:effectLst/>
                <a:latin typeface="Lato" panose="020F0502020204030203" pitchFamily="34" charset="0"/>
              </a:rPr>
            </a:br>
            <a:endParaRPr lang="de-DE" b="0" i="0" dirty="0">
              <a:solidFill>
                <a:srgbClr val="1A1C1C"/>
              </a:solidFill>
              <a:effectLst/>
              <a:latin typeface="Lato" panose="020F0502020204030203" pitchFamily="34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de-DE" b="1" dirty="0" err="1">
                <a:solidFill>
                  <a:srgbClr val="1A1C1C"/>
                </a:solidFill>
                <a:latin typeface="Lato" panose="020F0502020204030203" pitchFamily="34" charset="0"/>
              </a:rPr>
              <a:t>V.femoralis</a:t>
            </a:r>
            <a:r>
              <a:rPr lang="de-DE" b="1" dirty="0">
                <a:solidFill>
                  <a:srgbClr val="1A1C1C"/>
                </a:solidFill>
                <a:latin typeface="Lato" panose="020F0502020204030203" pitchFamily="34" charset="0"/>
              </a:rPr>
              <a:t> </a:t>
            </a:r>
            <a:r>
              <a:rPr lang="de-DE" b="1" i="0" dirty="0" err="1">
                <a:solidFill>
                  <a:srgbClr val="1A1C1C"/>
                </a:solidFill>
                <a:effectLst/>
                <a:latin typeface="Lato" panose="020F0502020204030203" pitchFamily="34" charset="0"/>
              </a:rPr>
              <a:t>communis</a:t>
            </a:r>
            <a:r>
              <a:rPr lang="de-DE" b="0" i="0" dirty="0">
                <a:solidFill>
                  <a:srgbClr val="1A1C1C"/>
                </a:solidFill>
                <a:effectLst/>
                <a:latin typeface="Lato" panose="020F0502020204030203" pitchFamily="34" charset="0"/>
              </a:rPr>
              <a:t> an der Mündung der </a:t>
            </a:r>
            <a:r>
              <a:rPr lang="de-DE" b="1" dirty="0">
                <a:solidFill>
                  <a:srgbClr val="1A1C1C"/>
                </a:solidFill>
                <a:latin typeface="Lato" panose="020F0502020204030203" pitchFamily="34" charset="0"/>
              </a:rPr>
              <a:t>V. </a:t>
            </a:r>
            <a:r>
              <a:rPr lang="de-DE" b="1" dirty="0" err="1">
                <a:solidFill>
                  <a:srgbClr val="1A1C1C"/>
                </a:solidFill>
                <a:latin typeface="Lato" panose="020F0502020204030203" pitchFamily="34" charset="0"/>
              </a:rPr>
              <a:t>saphena</a:t>
            </a:r>
            <a:r>
              <a:rPr lang="de-DE" b="1" dirty="0">
                <a:solidFill>
                  <a:srgbClr val="1A1C1C"/>
                </a:solidFill>
                <a:latin typeface="Lato" panose="020F0502020204030203" pitchFamily="34" charset="0"/>
              </a:rPr>
              <a:t> magna</a:t>
            </a:r>
            <a:endParaRPr lang="de-DE" b="0" i="0" dirty="0">
              <a:solidFill>
                <a:srgbClr val="1A1C1C"/>
              </a:solidFill>
              <a:effectLst/>
              <a:latin typeface="Lato" panose="020F0502020204030203" pitchFamily="34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de-DE" b="1" dirty="0" err="1">
                <a:solidFill>
                  <a:srgbClr val="1A1C1C"/>
                </a:solidFill>
                <a:latin typeface="Lato" panose="020F0502020204030203" pitchFamily="34" charset="0"/>
              </a:rPr>
              <a:t>V.femoralis</a:t>
            </a:r>
            <a:r>
              <a:rPr lang="de-DE" b="1" dirty="0">
                <a:solidFill>
                  <a:srgbClr val="1A1C1C"/>
                </a:solidFill>
                <a:latin typeface="Lato" panose="020F0502020204030203" pitchFamily="34" charset="0"/>
              </a:rPr>
              <a:t> </a:t>
            </a:r>
            <a:r>
              <a:rPr lang="de-DE" b="0" i="0" dirty="0">
                <a:solidFill>
                  <a:srgbClr val="1A1C1C"/>
                </a:solidFill>
                <a:effectLst/>
                <a:latin typeface="Lato" panose="020F0502020204030203" pitchFamily="34" charset="0"/>
              </a:rPr>
              <a:t>distal der Mündung der </a:t>
            </a:r>
            <a:r>
              <a:rPr lang="de-DE" b="1" dirty="0">
                <a:solidFill>
                  <a:srgbClr val="1A1C1C"/>
                </a:solidFill>
                <a:latin typeface="Lato" panose="020F0502020204030203" pitchFamily="34" charset="0"/>
              </a:rPr>
              <a:t>V. </a:t>
            </a:r>
            <a:r>
              <a:rPr lang="de-DE" b="1" dirty="0" err="1">
                <a:solidFill>
                  <a:srgbClr val="1A1C1C"/>
                </a:solidFill>
                <a:latin typeface="Lato" panose="020F0502020204030203" pitchFamily="34" charset="0"/>
              </a:rPr>
              <a:t>profunda</a:t>
            </a:r>
            <a:r>
              <a:rPr lang="de-DE" b="1" dirty="0">
                <a:solidFill>
                  <a:srgbClr val="1A1C1C"/>
                </a:solidFill>
                <a:latin typeface="Lato" panose="020F0502020204030203" pitchFamily="34" charset="0"/>
              </a:rPr>
              <a:t> </a:t>
            </a:r>
            <a:r>
              <a:rPr lang="de-DE" b="1" dirty="0" err="1">
                <a:solidFill>
                  <a:srgbClr val="1A1C1C"/>
                </a:solidFill>
                <a:latin typeface="Lato" panose="020F0502020204030203" pitchFamily="34" charset="0"/>
              </a:rPr>
              <a:t>femoris</a:t>
            </a:r>
            <a:endParaRPr lang="de-DE" b="0" i="0" dirty="0">
              <a:solidFill>
                <a:srgbClr val="1A1C1C"/>
              </a:solidFill>
              <a:effectLst/>
              <a:latin typeface="Lato" panose="020F0502020204030203" pitchFamily="34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de-DE" b="1" dirty="0" err="1">
                <a:solidFill>
                  <a:srgbClr val="1A1C1C"/>
                </a:solidFill>
                <a:latin typeface="Lato" panose="020F0502020204030203" pitchFamily="34" charset="0"/>
              </a:rPr>
              <a:t>V.poplitea</a:t>
            </a:r>
            <a:r>
              <a:rPr lang="de-DE" b="1" dirty="0">
                <a:solidFill>
                  <a:srgbClr val="1A1C1C"/>
                </a:solidFill>
                <a:latin typeface="Lato" panose="020F0502020204030203" pitchFamily="34" charset="0"/>
              </a:rPr>
              <a:t> </a:t>
            </a:r>
            <a:r>
              <a:rPr lang="de-DE" b="0" i="0" dirty="0">
                <a:solidFill>
                  <a:srgbClr val="1A1C1C"/>
                </a:solidFill>
                <a:effectLst/>
                <a:latin typeface="Lato" panose="020F0502020204030203" pitchFamily="34" charset="0"/>
              </a:rPr>
              <a:t>in der Kniekehle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7721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65B758-355D-0448-868C-A4135AD50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026" name="Picture 2" descr="POCUS: Kompressionssonografie bei V.a. tiefe Beinvenenthrombose">
            <a:extLst>
              <a:ext uri="{FF2B5EF4-FFF2-40B4-BE49-F238E27FC236}">
                <a16:creationId xmlns:a16="http://schemas.microsoft.com/office/drawing/2014/main" id="{C0D709B0-AC0E-0A4D-B9C8-B03BF6DE7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14" y="692571"/>
            <a:ext cx="11588885" cy="5773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908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435F4-5C9C-324B-BF56-55E59B74E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 komplexen oder unklaren Befunden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DFA6EDD-1542-3F4B-940B-EB7C63F4A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endParaRPr lang="de-DE" b="0" i="0" dirty="0">
              <a:solidFill>
                <a:srgbClr val="1A1C1C"/>
              </a:solidFill>
              <a:effectLst/>
              <a:latin typeface="Lato" panose="020F0502020204030203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de-DE" b="0" i="0" dirty="0">
                <a:solidFill>
                  <a:srgbClr val="1A1C1C"/>
                </a:solidFill>
                <a:effectLst/>
                <a:latin typeface="Lato" panose="020F0502020204030203" pitchFamily="34" charset="0"/>
              </a:rPr>
              <a:t>Erweiterung um Duplexsonographie zur Beurteilung des Strömungsprofils, v.a. bei Verdacht auf </a:t>
            </a:r>
            <a:r>
              <a:rPr lang="de-DE" b="1" i="0" dirty="0">
                <a:solidFill>
                  <a:srgbClr val="1A1C1C"/>
                </a:solidFill>
                <a:effectLst/>
                <a:latin typeface="Lato" panose="020F0502020204030203" pitchFamily="34" charset="0"/>
              </a:rPr>
              <a:t>Beckenvenenthrombose</a:t>
            </a:r>
            <a:endParaRPr lang="de-DE" b="0" i="0" dirty="0">
              <a:solidFill>
                <a:srgbClr val="1A1C1C"/>
              </a:solidFill>
              <a:effectLst/>
              <a:latin typeface="Lato" panose="020F0502020204030203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de-DE" b="0" i="0" dirty="0">
                <a:solidFill>
                  <a:srgbClr val="1A1C1C"/>
                </a:solidFill>
                <a:effectLst/>
                <a:latin typeface="Lato" panose="020F0502020204030203" pitchFamily="34" charset="0"/>
              </a:rPr>
              <a:t>Bei unklarer proximaler Flussstörung ggf. </a:t>
            </a:r>
            <a:r>
              <a:rPr lang="de-DE" b="1" i="0" dirty="0">
                <a:solidFill>
                  <a:srgbClr val="1A1C1C"/>
                </a:solidFill>
                <a:effectLst/>
                <a:latin typeface="Lato" panose="020F0502020204030203" pitchFamily="34" charset="0"/>
              </a:rPr>
              <a:t>CT- oder MRT- </a:t>
            </a:r>
            <a:r>
              <a:rPr lang="de-DE" b="1" i="0" dirty="0" err="1">
                <a:solidFill>
                  <a:srgbClr val="1A1C1C"/>
                </a:solidFill>
                <a:effectLst/>
                <a:latin typeface="Lato" panose="020F0502020204030203" pitchFamily="34" charset="0"/>
              </a:rPr>
              <a:t>Phlebographie</a:t>
            </a:r>
            <a:endParaRPr lang="de-DE" b="0" i="0" dirty="0">
              <a:solidFill>
                <a:srgbClr val="1A1C1C"/>
              </a:solidFill>
              <a:effectLst/>
              <a:latin typeface="Lato" panose="020F0502020204030203" pitchFamily="34" charset="0"/>
            </a:endParaRPr>
          </a:p>
          <a:p>
            <a:pPr algn="l"/>
            <a:r>
              <a:rPr lang="de-DE" b="1" i="0" dirty="0">
                <a:solidFill>
                  <a:srgbClr val="1A1C1C"/>
                </a:solidFill>
                <a:effectLst/>
                <a:latin typeface="Lato" panose="020F0502020204030203" pitchFamily="34" charset="0"/>
              </a:rPr>
              <a:t>Ergänzende diagnostische Schritte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de-DE" b="0" i="0" dirty="0">
                <a:solidFill>
                  <a:srgbClr val="1A1C1C"/>
                </a:solidFill>
                <a:effectLst/>
                <a:latin typeface="Lato" panose="020F0502020204030203" pitchFamily="34" charset="0"/>
              </a:rPr>
              <a:t>Untersuchung auch der </a:t>
            </a:r>
            <a:r>
              <a:rPr lang="de-DE" b="1" i="0" dirty="0">
                <a:solidFill>
                  <a:srgbClr val="1A1C1C"/>
                </a:solidFill>
                <a:effectLst/>
                <a:latin typeface="Lato" panose="020F0502020204030203" pitchFamily="34" charset="0"/>
              </a:rPr>
              <a:t>kontralateralen Seite</a:t>
            </a:r>
            <a:r>
              <a:rPr lang="de-DE" b="0" i="0" dirty="0">
                <a:solidFill>
                  <a:srgbClr val="1A1C1C"/>
                </a:solidFill>
                <a:effectLst/>
                <a:latin typeface="Lato" panose="020F0502020204030203" pitchFamily="34" charset="0"/>
              </a:rPr>
              <a:t> (5–10% </a:t>
            </a:r>
            <a:r>
              <a:rPr lang="de-DE" dirty="0">
                <a:solidFill>
                  <a:srgbClr val="1A1C1C"/>
                </a:solidFill>
                <a:latin typeface="Lato" panose="020F0502020204030203" pitchFamily="34" charset="0"/>
              </a:rPr>
              <a:t>bilateral)</a:t>
            </a:r>
            <a:endParaRPr lang="de-DE" b="0" i="0" dirty="0">
              <a:solidFill>
                <a:srgbClr val="1A1C1C"/>
              </a:solidFill>
              <a:effectLst/>
              <a:latin typeface="Lato" panose="020F0502020204030203" pitchFamily="34" charset="0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6412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BB1DC5C-2173-8D4E-8F3E-72A7180DC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de-DE" sz="5400" dirty="0"/>
              <a:t>Symptome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BA4A671-179B-AE40-BF0D-5B153A193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de-DE" sz="2200" dirty="0"/>
              <a:t>Schwellung (ein- oder beidseitig)</a:t>
            </a:r>
          </a:p>
          <a:p>
            <a:r>
              <a:rPr lang="de-DE" sz="2200" dirty="0"/>
              <a:t>Spannungsgefühl</a:t>
            </a:r>
          </a:p>
          <a:p>
            <a:r>
              <a:rPr lang="de-DE" sz="2200" dirty="0"/>
              <a:t>Schmerzen (oder schmerzlos!), Thrombose-Zeichen</a:t>
            </a:r>
          </a:p>
          <a:p>
            <a:r>
              <a:rPr lang="de-DE" sz="2200" dirty="0"/>
              <a:t>Hautveränderungen (Rötung, Überwärmung, Verfärbung)</a:t>
            </a:r>
          </a:p>
          <a:p>
            <a:r>
              <a:rPr lang="de-DE" sz="2200" dirty="0"/>
              <a:t>Funktionseinschränkung</a:t>
            </a:r>
          </a:p>
          <a:p>
            <a:endParaRPr lang="de-DE" sz="2200" dirty="0"/>
          </a:p>
          <a:p>
            <a:pPr marL="0" indent="0">
              <a:buNone/>
            </a:pPr>
            <a:r>
              <a:rPr lang="de-DE" sz="2200" dirty="0"/>
              <a:t>		</a:t>
            </a:r>
            <a:r>
              <a:rPr lang="de-DE" b="1" dirty="0">
                <a:solidFill>
                  <a:schemeClr val="accent2">
                    <a:lumMod val="75000"/>
                  </a:schemeClr>
                </a:solidFill>
              </a:rPr>
              <a:t>Akut vs. Chronisch</a:t>
            </a:r>
          </a:p>
          <a:p>
            <a:pPr marL="0" indent="0">
              <a:buNone/>
            </a:pPr>
            <a:r>
              <a:rPr lang="de-DE" b="1" dirty="0">
                <a:solidFill>
                  <a:schemeClr val="accent2">
                    <a:lumMod val="75000"/>
                  </a:schemeClr>
                </a:solidFill>
              </a:rPr>
              <a:t>		Einseitig vs. beidseitig</a:t>
            </a:r>
          </a:p>
        </p:txBody>
      </p:sp>
    </p:spTree>
    <p:extLst>
      <p:ext uri="{BB962C8B-B14F-4D97-AF65-F5344CB8AC3E}">
        <p14:creationId xmlns:p14="http://schemas.microsoft.com/office/powerpoint/2010/main" val="16908488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6239F113-52AC-304C-A59C-23591AF3E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56117"/>
            <a:ext cx="12210026" cy="6701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0893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508EDA0A-F7DE-0847-B4D6-2F6675DAA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0968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F3F40106-4D71-DE4E-A967-51D1304AD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683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79296C5-1E2A-7F40-9172-77F97B222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de-DE" sz="4600"/>
              <a:t>Anamnese und körperliche Untersuchung – Schlüssel zur Diagnose!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5EAF6DB-0382-7447-8DE0-36BC15A15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de-DE" sz="2200" b="0" i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200" b="0" i="0">
                <a:effectLst/>
              </a:rPr>
              <a:t>Beginn &amp; Verlauf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200" b="0" i="0">
                <a:effectLst/>
              </a:rPr>
              <a:t>Immobilisation / OP / Reisen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200" b="0" i="0">
                <a:effectLst/>
              </a:rPr>
              <a:t>Symptome wie Dyspnoe, Herzrasen Fieber?, Vorerkrankungen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200" b="0" i="0">
                <a:effectLst/>
              </a:rPr>
              <a:t>Medikamente</a:t>
            </a:r>
            <a:endParaRPr lang="de-DE" sz="2200" b="1" i="0">
              <a:effectLst/>
            </a:endParaRPr>
          </a:p>
          <a:p>
            <a:pPr marL="0" indent="0">
              <a:buNone/>
            </a:pPr>
            <a:endParaRPr lang="de-DE" sz="2200" b="0" i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200" b="0" i="0">
                <a:effectLst/>
              </a:rPr>
              <a:t>Inspektion (Rötung, Varizen, Hautveränderungen)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200" b="0" i="0">
                <a:effectLst/>
              </a:rPr>
              <a:t>Palpation (Verhärtungen, Raumforderungen)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200" b="0" i="0">
                <a:effectLst/>
              </a:rPr>
              <a:t>Umfang messen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200" b="0" i="0">
                <a:effectLst/>
              </a:rPr>
              <a:t>Stemmer-Zeichen, TVT-Zeichen</a:t>
            </a:r>
          </a:p>
          <a:p>
            <a:pPr>
              <a:buFont typeface="Arial" panose="020B0604020202020204" pitchFamily="34" charset="0"/>
              <a:buChar char="•"/>
            </a:pPr>
            <a:endParaRPr lang="de-DE" sz="2200" b="0" i="0">
              <a:effectLst/>
            </a:endParaRPr>
          </a:p>
          <a:p>
            <a:endParaRPr lang="de-DE" sz="2200"/>
          </a:p>
        </p:txBody>
      </p:sp>
    </p:spTree>
    <p:extLst>
      <p:ext uri="{BB962C8B-B14F-4D97-AF65-F5344CB8AC3E}">
        <p14:creationId xmlns:p14="http://schemas.microsoft.com/office/powerpoint/2010/main" val="1553700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2F133C5-265C-D04F-8460-E93063A5E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de-DE" sz="5400"/>
              <a:t>Akut einseitig- meist Notfälle</a:t>
            </a:r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Inhaltsplatzhalter 2">
            <a:extLst>
              <a:ext uri="{FF2B5EF4-FFF2-40B4-BE49-F238E27FC236}">
                <a16:creationId xmlns:a16="http://schemas.microsoft.com/office/drawing/2014/main" id="{CD9EA0CB-F35E-775F-4DCE-7CB51BE72A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8171735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29837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8A94871E-96FC-4ADE-815B-41A636E34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1D704DA-90A9-8C46-AC8C-8A8FCA1DB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1" y="3128324"/>
            <a:ext cx="3071308" cy="108438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Erysipel</a:t>
            </a:r>
            <a:endParaRPr lang="en-US" sz="6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57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5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Erysipel – Wikipedia">
            <a:extLst>
              <a:ext uri="{FF2B5EF4-FFF2-40B4-BE49-F238E27FC236}">
                <a16:creationId xmlns:a16="http://schemas.microsoft.com/office/drawing/2014/main" id="{CD7C7320-9A47-6849-912B-AFE848466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6697" y="94240"/>
            <a:ext cx="4087368" cy="3034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1EC570A6-F61A-9447-A03D-0E4BA1334941}"/>
              </a:ext>
            </a:extLst>
          </p:cNvPr>
          <p:cNvSpPr txBox="1"/>
          <p:nvPr/>
        </p:nvSpPr>
        <p:spPr>
          <a:xfrm>
            <a:off x="5280032" y="950277"/>
            <a:ext cx="60960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dirty="0"/>
              <a:t>akute, bakterielle Infektion der oberen Hautschichten und Lymphwege </a:t>
            </a:r>
          </a:p>
          <a:p>
            <a:endParaRPr lang="de-DE" sz="2800" dirty="0"/>
          </a:p>
          <a:p>
            <a:r>
              <a:rPr lang="de-DE" sz="2800" dirty="0"/>
              <a:t>meist verursacht durch </a:t>
            </a:r>
            <a:r>
              <a:rPr lang="de-DE" sz="2800" b="1" dirty="0"/>
              <a:t>Streptokokken</a:t>
            </a:r>
            <a:endParaRPr lang="de-DE" sz="2800" b="1" dirty="0">
              <a:solidFill>
                <a:srgbClr val="0A0A0A"/>
              </a:solidFill>
              <a:latin typeface="Google Sans"/>
            </a:endParaRPr>
          </a:p>
          <a:p>
            <a:endParaRPr lang="de-DE" sz="2800" b="0" i="0" u="none" strike="noStrike" dirty="0">
              <a:solidFill>
                <a:srgbClr val="0A0A0A"/>
              </a:solidFill>
              <a:effectLst/>
              <a:latin typeface="Google Sans"/>
            </a:endParaRPr>
          </a:p>
          <a:p>
            <a:r>
              <a:rPr lang="de-DE" sz="2800" b="1" i="0" u="none" strike="noStrike" dirty="0">
                <a:solidFill>
                  <a:srgbClr val="0A0A0A"/>
                </a:solidFill>
                <a:effectLst/>
                <a:latin typeface="Google Sans"/>
              </a:rPr>
              <a:t>scharf begrenzte</a:t>
            </a:r>
            <a:r>
              <a:rPr lang="de-DE" sz="2800" b="0" i="0" u="none" strike="noStrike" dirty="0">
                <a:solidFill>
                  <a:srgbClr val="0A0A0A"/>
                </a:solidFill>
                <a:effectLst/>
                <a:latin typeface="Google Sans"/>
              </a:rPr>
              <a:t>, schmerzhafte, heiße und leuchtend rote Hautschwellung, oft mit </a:t>
            </a:r>
            <a:r>
              <a:rPr lang="de-DE" sz="2800" b="1" i="0" u="none" strike="noStrike" dirty="0">
                <a:solidFill>
                  <a:srgbClr val="0A0A0A"/>
                </a:solidFill>
                <a:effectLst/>
                <a:latin typeface="Google Sans"/>
              </a:rPr>
              <a:t>flammenartigen Ausläufern </a:t>
            </a:r>
          </a:p>
          <a:p>
            <a:endParaRPr lang="de-DE" sz="2800" b="0" i="0" u="none" strike="noStrike" dirty="0">
              <a:solidFill>
                <a:srgbClr val="0A0A0A"/>
              </a:solidFill>
              <a:effectLst/>
              <a:latin typeface="Google Sans"/>
            </a:endParaRPr>
          </a:p>
          <a:p>
            <a:r>
              <a:rPr lang="de-DE" sz="2800" b="0" i="0" u="none" strike="noStrike" dirty="0">
                <a:solidFill>
                  <a:srgbClr val="0A0A0A"/>
                </a:solidFill>
                <a:effectLst/>
                <a:latin typeface="Google Sans"/>
              </a:rPr>
              <a:t>Typische Eintrittspforten sind kleine Hautverletzungen oder Fußpilz, bevorzugt am Unterschenkel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725945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6" name="Rectangle 3085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076582E-70BF-7249-963A-1B004C8C3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 err="1"/>
              <a:t>Phlegmone</a:t>
            </a:r>
            <a:endParaRPr lang="en-US" sz="5400" dirty="0"/>
          </a:p>
        </p:txBody>
      </p:sp>
      <p:sp>
        <p:nvSpPr>
          <p:cNvPr id="3088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Phlegmone: Symptome, Ursachen und Behandlung | ndr.de">
            <a:extLst>
              <a:ext uri="{FF2B5EF4-FFF2-40B4-BE49-F238E27FC236}">
                <a16:creationId xmlns:a16="http://schemas.microsoft.com/office/drawing/2014/main" id="{9C097801-A27C-6B4E-8FBC-9CC85BF64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0" r="38625"/>
          <a:stretch>
            <a:fillRect/>
          </a:stretch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Tabelle 4">
            <a:extLst>
              <a:ext uri="{FF2B5EF4-FFF2-40B4-BE49-F238E27FC236}">
                <a16:creationId xmlns:a16="http://schemas.microsoft.com/office/drawing/2014/main" id="{74C20674-8B97-A84E-91BD-B319F78659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4669823"/>
              </p:ext>
            </p:extLst>
          </p:nvPr>
        </p:nvGraphicFramePr>
        <p:xfrm>
          <a:off x="572493" y="2370458"/>
          <a:ext cx="8127999" cy="3543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4083290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417372816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526484952"/>
                    </a:ext>
                  </a:extLst>
                </a:gridCol>
              </a:tblGrid>
              <a:tr h="4091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Erysipel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Phlegmone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86357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Lokalisation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Dermis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Subkutis (tiefe Weichsteile)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7368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Rötung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Scharf begrenzt, flammenartig, hellrot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Unscharf begrenzt, diffus, dunkelrot, livide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6931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Eiter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Eher selten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häufig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32965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Hautoberfläche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Glänzend gespannt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teigig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7462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Schmerz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Starker brennender Schmerze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Tiefer, pulsierender Schmerz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51042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Erreger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Streptokokken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Staphylococcus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aureus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93158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Therapie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Antibiose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Antibiose, chirurgisch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62089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4301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7" name="Rectangle 4106">
            <a:extLst>
              <a:ext uri="{FF2B5EF4-FFF2-40B4-BE49-F238E27FC236}">
                <a16:creationId xmlns:a16="http://schemas.microsoft.com/office/drawing/2014/main" id="{CA4BD6EE-7B51-447C-AAB3-028B7A3E5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A5A5798-4D38-9249-A014-DC0194AC0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881" y="4066765"/>
            <a:ext cx="4085533" cy="16582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dirty="0"/>
              <a:t>Baker </a:t>
            </a:r>
            <a:r>
              <a:rPr lang="en-US" sz="6600" dirty="0" err="1"/>
              <a:t>Zyste</a:t>
            </a:r>
            <a:endParaRPr lang="en-US" sz="6600" dirty="0"/>
          </a:p>
        </p:txBody>
      </p:sp>
      <p:pic>
        <p:nvPicPr>
          <p:cNvPr id="4100" name="Picture 4" descr="Zysten in der Kniekehle, Kinderorthopädie - Behandlung - KSW">
            <a:extLst>
              <a:ext uri="{FF2B5EF4-FFF2-40B4-BE49-F238E27FC236}">
                <a16:creationId xmlns:a16="http://schemas.microsoft.com/office/drawing/2014/main" id="{A72F2C10-BA52-2E47-B01F-5E3B08A30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26480" y="804389"/>
            <a:ext cx="5593768" cy="2770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9" name="sketch line">
            <a:extLst>
              <a:ext uri="{FF2B5EF4-FFF2-40B4-BE49-F238E27FC236}">
                <a16:creationId xmlns:a16="http://schemas.microsoft.com/office/drawing/2014/main" id="{6B5FF7CD-712E-4187-BFF5-B192FFB33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005089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2" name="Picture 6" descr="Rupturierte Baker-Zyste | MMW - Fortschritte der Medizin | Springer Nature  Link">
            <a:extLst>
              <a:ext uri="{FF2B5EF4-FFF2-40B4-BE49-F238E27FC236}">
                <a16:creationId xmlns:a16="http://schemas.microsoft.com/office/drawing/2014/main" id="{849C0278-B5FF-294F-BC23-E3F4DBF47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8040" y="2626266"/>
            <a:ext cx="3577105" cy="3909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Baker-Zyste - DEXIMED – Deutsche Experteninformation Medizin">
            <a:extLst>
              <a:ext uri="{FF2B5EF4-FFF2-40B4-BE49-F238E27FC236}">
                <a16:creationId xmlns:a16="http://schemas.microsoft.com/office/drawing/2014/main" id="{5DC8183F-B909-4044-BADD-736360E76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7835" y="668798"/>
            <a:ext cx="3720322" cy="3072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236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203F76B-2C34-AA4F-AE2B-A47DEE6F2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de-DE" sz="5400" dirty="0"/>
              <a:t>Chronisch einseitig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99DB6A8-FBD8-3E4D-B389-52481276A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de-DE" b="0" i="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b="0" i="0" dirty="0">
                <a:effectLst/>
              </a:rPr>
              <a:t>Chronisch venöse Insuffizienz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b="0" i="0" dirty="0">
                <a:effectLst/>
              </a:rPr>
              <a:t>Lymphödem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b="0" i="0" dirty="0">
                <a:effectLst/>
              </a:rPr>
              <a:t>Postthrombotisches Syndrom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b="0" i="0" dirty="0">
                <a:effectLst/>
              </a:rPr>
              <a:t>Tumor / Kompression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207936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1232</Words>
  <Application>Microsoft Office PowerPoint</Application>
  <PresentationFormat>Breitbild</PresentationFormat>
  <Paragraphs>277</Paragraphs>
  <Slides>32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Google Sans</vt:lpstr>
      <vt:lpstr>Lato</vt:lpstr>
      <vt:lpstr>Office</vt:lpstr>
      <vt:lpstr>Workshop: Das dicke Bein</vt:lpstr>
      <vt:lpstr>PowerPoint-Präsentation</vt:lpstr>
      <vt:lpstr>Symptome</vt:lpstr>
      <vt:lpstr>Anamnese und körperliche Untersuchung – Schlüssel zur Diagnose!</vt:lpstr>
      <vt:lpstr>Akut einseitig- meist Notfälle</vt:lpstr>
      <vt:lpstr>Erysipel</vt:lpstr>
      <vt:lpstr>Phlegmone</vt:lpstr>
      <vt:lpstr>Baker Zyste</vt:lpstr>
      <vt:lpstr>Chronisch einseitig</vt:lpstr>
      <vt:lpstr>Lymphödem</vt:lpstr>
      <vt:lpstr>Chronisch venöse Insuffizienz</vt:lpstr>
      <vt:lpstr>Unterschied Lymphödem und Lipödem</vt:lpstr>
      <vt:lpstr>Unterscheidung</vt:lpstr>
      <vt:lpstr>Beidseitige Schwellung</vt:lpstr>
      <vt:lpstr>Vergleich</vt:lpstr>
      <vt:lpstr>Diagnostischer Algorithmus</vt:lpstr>
      <vt:lpstr>Bildgebung</vt:lpstr>
      <vt:lpstr>Red flags- sofort handeln</vt:lpstr>
      <vt:lpstr>Take home Message</vt:lpstr>
      <vt:lpstr>Tiefe Venenthrombose</vt:lpstr>
      <vt:lpstr>Oberflächliche Thrombose</vt:lpstr>
      <vt:lpstr>PowerPoint-Präsentation</vt:lpstr>
      <vt:lpstr>TVT: Diagnostik</vt:lpstr>
      <vt:lpstr>TVT:  Wells- Score  bei hoher Wahrscheinlichkeit &gt;2 Punkte:  D-Dimere und Kompressionssonographie  bei niedriger Wahrscheinlichkeit und negativen D-Dimeren: TVT ausgeschlossen</vt:lpstr>
      <vt:lpstr>Sonographie</vt:lpstr>
      <vt:lpstr>Kompressionssonographie bei V.a. TVT</vt:lpstr>
      <vt:lpstr>3-Punkte-Protokoll</vt:lpstr>
      <vt:lpstr>PowerPoint-Präsentation</vt:lpstr>
      <vt:lpstr>Bei komplexen oder unklaren Befunden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Das dicke Bein</dc:title>
  <dc:creator>Mathias Busch</dc:creator>
  <cp:lastModifiedBy>Annett Behnke</cp:lastModifiedBy>
  <cp:revision>23</cp:revision>
  <dcterms:created xsi:type="dcterms:W3CDTF">2026-04-08T11:39:29Z</dcterms:created>
  <dcterms:modified xsi:type="dcterms:W3CDTF">2026-05-20T06:04:40Z</dcterms:modified>
</cp:coreProperties>
</file>